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4.bin" ContentType="image/x-em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2"/>
  </p:sldMasterIdLst>
  <p:notesMasterIdLst>
    <p:notesMasterId r:id="rId22"/>
  </p:notesMasterIdLst>
  <p:handoutMasterIdLst>
    <p:handoutMasterId r:id="rId23"/>
  </p:handoutMasterIdLst>
  <p:sldIdLst>
    <p:sldId id="256" r:id="rId13"/>
    <p:sldId id="2147476165" r:id="rId14"/>
    <p:sldId id="2147476164" r:id="rId15"/>
    <p:sldId id="2147476179" r:id="rId16"/>
    <p:sldId id="2147476314" r:id="rId17"/>
    <p:sldId id="2147476315" r:id="rId18"/>
    <p:sldId id="2147476371" r:id="rId19"/>
    <p:sldId id="270" r:id="rId20"/>
    <p:sldId id="261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Ericsson Hilda" panose="00000500000000000000" pitchFamily="2" charset="0"/>
      <p:regular r:id="rId25"/>
      <p:bold r:id="rId26"/>
      <p:italic r:id="rId27"/>
      <p:boldItalic r:id="rId28"/>
    </p:embeddedFont>
    <p:embeddedFont>
      <p:font typeface="Ericsson Hilda ExtraBold" panose="00000900000000000000" pitchFamily="2" charset="0"/>
      <p:bold r:id="rId29"/>
    </p:embeddedFont>
    <p:embeddedFont>
      <p:font typeface="Ericsson Hilda ExtraLight" panose="00000300000000000000" pitchFamily="2" charset="0"/>
      <p:regular r:id="rId30"/>
    </p:embeddedFont>
    <p:embeddedFont>
      <p:font typeface="Ericsson Hilda Light" panose="00000400000000000000" pitchFamily="2" charset="0"/>
      <p:regular r:id="rId31"/>
      <p:italic r:id="rId32"/>
    </p:embeddedFont>
    <p:embeddedFont>
      <p:font typeface="Ericsson Technical Icons" panose="00000500000000000000" pitchFamily="2" charset="0"/>
      <p:regular r:id="rId33"/>
      <p:bold r:id="rId34"/>
      <p:italic r:id="rId35"/>
      <p:boldItalic r:id="rId36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646C4-61AC-458A-A8AA-3EAEC0F252F4}" v="16" dt="2025-03-25T14:02:18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1" autoAdjust="0"/>
    <p:restoredTop sz="78396" autoAdjust="0"/>
  </p:normalViewPr>
  <p:slideViewPr>
    <p:cSldViewPr snapToGrid="0" snapToObjects="1" showGuides="1">
      <p:cViewPr varScale="1">
        <p:scale>
          <a:sx n="54" d="100"/>
          <a:sy n="54" d="100"/>
        </p:scale>
        <p:origin x="880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6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cham Khalife" userId="d85145f9-df2d-4ff6-8915-37f9990df5ba" providerId="ADAL" clId="{8A3646C4-61AC-458A-A8AA-3EAEC0F252F4}"/>
    <pc:docChg chg="undo redo custSel addSld delSld modSld">
      <pc:chgData name="Hicham Khalife" userId="d85145f9-df2d-4ff6-8915-37f9990df5ba" providerId="ADAL" clId="{8A3646C4-61AC-458A-A8AA-3EAEC0F252F4}" dt="2025-03-25T15:31:36.634" v="1043" actId="20577"/>
      <pc:docMkLst>
        <pc:docMk/>
      </pc:docMkLst>
      <pc:sldChg chg="modSp mod">
        <pc:chgData name="Hicham Khalife" userId="d85145f9-df2d-4ff6-8915-37f9990df5ba" providerId="ADAL" clId="{8A3646C4-61AC-458A-A8AA-3EAEC0F252F4}" dt="2025-03-25T15:28:38.810" v="978" actId="20577"/>
        <pc:sldMkLst>
          <pc:docMk/>
          <pc:sldMk cId="1993516365" sldId="256"/>
        </pc:sldMkLst>
        <pc:spChg chg="mod">
          <ac:chgData name="Hicham Khalife" userId="d85145f9-df2d-4ff6-8915-37f9990df5ba" providerId="ADAL" clId="{8A3646C4-61AC-458A-A8AA-3EAEC0F252F4}" dt="2025-03-25T15:28:38.810" v="978" actId="20577"/>
          <ac:spMkLst>
            <pc:docMk/>
            <pc:sldMk cId="1993516365" sldId="256"/>
            <ac:spMk id="5" creationId="{EBE0C4A5-D42F-44F1-9F5A-67BBFB530625}"/>
          </ac:spMkLst>
        </pc:spChg>
      </pc:sldChg>
      <pc:sldChg chg="addSp modSp mod">
        <pc:chgData name="Hicham Khalife" userId="d85145f9-df2d-4ff6-8915-37f9990df5ba" providerId="ADAL" clId="{8A3646C4-61AC-458A-A8AA-3EAEC0F252F4}" dt="2025-03-25T14:02:41.656" v="874" actId="20577"/>
        <pc:sldMkLst>
          <pc:docMk/>
          <pc:sldMk cId="3709959988" sldId="270"/>
        </pc:sldMkLst>
        <pc:spChg chg="mod">
          <ac:chgData name="Hicham Khalife" userId="d85145f9-df2d-4ff6-8915-37f9990df5ba" providerId="ADAL" clId="{8A3646C4-61AC-458A-A8AA-3EAEC0F252F4}" dt="2025-03-25T12:44:51.098" v="251" actId="20577"/>
          <ac:spMkLst>
            <pc:docMk/>
            <pc:sldMk cId="3709959988" sldId="270"/>
            <ac:spMk id="10" creationId="{D530E3B7-5A67-48F4-82BF-02882396232E}"/>
          </ac:spMkLst>
        </pc:spChg>
        <pc:spChg chg="mod">
          <ac:chgData name="Hicham Khalife" userId="d85145f9-df2d-4ff6-8915-37f9990df5ba" providerId="ADAL" clId="{8A3646C4-61AC-458A-A8AA-3EAEC0F252F4}" dt="2025-03-25T14:02:41.656" v="874" actId="20577"/>
          <ac:spMkLst>
            <pc:docMk/>
            <pc:sldMk cId="3709959988" sldId="270"/>
            <ac:spMk id="11" creationId="{2E8E8F9E-D1C4-4C6A-B250-14307A886012}"/>
          </ac:spMkLst>
        </pc:spChg>
        <pc:picChg chg="add mod">
          <ac:chgData name="Hicham Khalife" userId="d85145f9-df2d-4ff6-8915-37f9990df5ba" providerId="ADAL" clId="{8A3646C4-61AC-458A-A8AA-3EAEC0F252F4}" dt="2025-03-25T13:53:03.347" v="750" actId="1076"/>
          <ac:picMkLst>
            <pc:docMk/>
            <pc:sldMk cId="3709959988" sldId="270"/>
            <ac:picMk id="2" creationId="{372C87D3-2F10-6783-6713-F61A929D04F5}"/>
          </ac:picMkLst>
        </pc:picChg>
        <pc:picChg chg="add mod">
          <ac:chgData name="Hicham Khalife" userId="d85145f9-df2d-4ff6-8915-37f9990df5ba" providerId="ADAL" clId="{8A3646C4-61AC-458A-A8AA-3EAEC0F252F4}" dt="2025-03-25T13:58:04.313" v="849" actId="1076"/>
          <ac:picMkLst>
            <pc:docMk/>
            <pc:sldMk cId="3709959988" sldId="270"/>
            <ac:picMk id="3" creationId="{6FFF02F7-173F-836C-B11F-CDB8C642E85B}"/>
          </ac:picMkLst>
        </pc:picChg>
      </pc:sldChg>
      <pc:sldChg chg="del">
        <pc:chgData name="Hicham Khalife" userId="d85145f9-df2d-4ff6-8915-37f9990df5ba" providerId="ADAL" clId="{8A3646C4-61AC-458A-A8AA-3EAEC0F252F4}" dt="2025-03-25T13:19:23.531" v="448" actId="47"/>
        <pc:sldMkLst>
          <pc:docMk/>
          <pc:sldMk cId="2604203220" sldId="272"/>
        </pc:sldMkLst>
      </pc:sldChg>
      <pc:sldChg chg="modSp mod">
        <pc:chgData name="Hicham Khalife" userId="d85145f9-df2d-4ff6-8915-37f9990df5ba" providerId="ADAL" clId="{8A3646C4-61AC-458A-A8AA-3EAEC0F252F4}" dt="2025-03-25T15:31:36.634" v="1043" actId="20577"/>
        <pc:sldMkLst>
          <pc:docMk/>
          <pc:sldMk cId="3030241203" sldId="2147476164"/>
        </pc:sldMkLst>
        <pc:spChg chg="mod">
          <ac:chgData name="Hicham Khalife" userId="d85145f9-df2d-4ff6-8915-37f9990df5ba" providerId="ADAL" clId="{8A3646C4-61AC-458A-A8AA-3EAEC0F252F4}" dt="2025-03-25T15:31:06.456" v="1028" actId="20577"/>
          <ac:spMkLst>
            <pc:docMk/>
            <pc:sldMk cId="3030241203" sldId="2147476164"/>
            <ac:spMk id="12" creationId="{26C44BA6-13E2-F199-FC5C-6C21B47ED41B}"/>
          </ac:spMkLst>
        </pc:spChg>
        <pc:spChg chg="mod">
          <ac:chgData name="Hicham Khalife" userId="d85145f9-df2d-4ff6-8915-37f9990df5ba" providerId="ADAL" clId="{8A3646C4-61AC-458A-A8AA-3EAEC0F252F4}" dt="2025-03-25T15:31:36.634" v="1043" actId="20577"/>
          <ac:spMkLst>
            <pc:docMk/>
            <pc:sldMk cId="3030241203" sldId="2147476164"/>
            <ac:spMk id="21" creationId="{6B5322F5-2669-9293-D755-C158E388B836}"/>
          </ac:spMkLst>
        </pc:spChg>
      </pc:sldChg>
      <pc:sldChg chg="modSp mod">
        <pc:chgData name="Hicham Khalife" userId="d85145f9-df2d-4ff6-8915-37f9990df5ba" providerId="ADAL" clId="{8A3646C4-61AC-458A-A8AA-3EAEC0F252F4}" dt="2025-03-25T11:42:47.693" v="6" actId="208"/>
        <pc:sldMkLst>
          <pc:docMk/>
          <pc:sldMk cId="4269401877" sldId="2147476165"/>
        </pc:sldMkLst>
        <pc:picChg chg="mod">
          <ac:chgData name="Hicham Khalife" userId="d85145f9-df2d-4ff6-8915-37f9990df5ba" providerId="ADAL" clId="{8A3646C4-61AC-458A-A8AA-3EAEC0F252F4}" dt="2025-03-25T11:42:47.693" v="6" actId="208"/>
          <ac:picMkLst>
            <pc:docMk/>
            <pc:sldMk cId="4269401877" sldId="2147476165"/>
            <ac:picMk id="5" creationId="{9ECB4858-633A-423D-D2C4-5C990B5C5E01}"/>
          </ac:picMkLst>
        </pc:picChg>
      </pc:sldChg>
      <pc:sldChg chg="modSp mod">
        <pc:chgData name="Hicham Khalife" userId="d85145f9-df2d-4ff6-8915-37f9990df5ba" providerId="ADAL" clId="{8A3646C4-61AC-458A-A8AA-3EAEC0F252F4}" dt="2025-03-25T11:42:06.740" v="5" actId="207"/>
        <pc:sldMkLst>
          <pc:docMk/>
          <pc:sldMk cId="3701364253" sldId="2147476179"/>
        </pc:sldMkLst>
        <pc:spChg chg="mod">
          <ac:chgData name="Hicham Khalife" userId="d85145f9-df2d-4ff6-8915-37f9990df5ba" providerId="ADAL" clId="{8A3646C4-61AC-458A-A8AA-3EAEC0F252F4}" dt="2025-03-25T11:41:49.001" v="3" actId="207"/>
          <ac:spMkLst>
            <pc:docMk/>
            <pc:sldMk cId="3701364253" sldId="2147476179"/>
            <ac:spMk id="7" creationId="{656C1005-5131-0363-7098-B56D5F2A2D54}"/>
          </ac:spMkLst>
        </pc:spChg>
        <pc:spChg chg="mod">
          <ac:chgData name="Hicham Khalife" userId="d85145f9-df2d-4ff6-8915-37f9990df5ba" providerId="ADAL" clId="{8A3646C4-61AC-458A-A8AA-3EAEC0F252F4}" dt="2025-03-25T11:42:06.740" v="5" actId="207"/>
          <ac:spMkLst>
            <pc:docMk/>
            <pc:sldMk cId="3701364253" sldId="2147476179"/>
            <ac:spMk id="10" creationId="{EF063EB6-6566-A868-BBD5-E121DAF9DAB9}"/>
          </ac:spMkLst>
        </pc:spChg>
        <pc:spChg chg="mod">
          <ac:chgData name="Hicham Khalife" userId="d85145f9-df2d-4ff6-8915-37f9990df5ba" providerId="ADAL" clId="{8A3646C4-61AC-458A-A8AA-3EAEC0F252F4}" dt="2025-03-25T11:41:37.588" v="2" actId="207"/>
          <ac:spMkLst>
            <pc:docMk/>
            <pc:sldMk cId="3701364253" sldId="2147476179"/>
            <ac:spMk id="17" creationId="{D533A4B4-FEF7-2EEF-AFAE-FA5B40F6BC8B}"/>
          </ac:spMkLst>
        </pc:spChg>
        <pc:picChg chg="mod">
          <ac:chgData name="Hicham Khalife" userId="d85145f9-df2d-4ff6-8915-37f9990df5ba" providerId="ADAL" clId="{8A3646C4-61AC-458A-A8AA-3EAEC0F252F4}" dt="2025-03-25T11:41:23.877" v="0" actId="208"/>
          <ac:picMkLst>
            <pc:docMk/>
            <pc:sldMk cId="3701364253" sldId="2147476179"/>
            <ac:picMk id="4" creationId="{BAEA5034-3EB5-0E52-668E-347D06AFF080}"/>
          </ac:picMkLst>
        </pc:picChg>
      </pc:sldChg>
      <pc:sldChg chg="modSp add mod">
        <pc:chgData name="Hicham Khalife" userId="d85145f9-df2d-4ff6-8915-37f9990df5ba" providerId="ADAL" clId="{8A3646C4-61AC-458A-A8AA-3EAEC0F252F4}" dt="2025-03-25T14:06:10.001" v="876" actId="207"/>
        <pc:sldMkLst>
          <pc:docMk/>
          <pc:sldMk cId="3606808272" sldId="2147476314"/>
        </pc:sldMkLst>
        <pc:spChg chg="mod">
          <ac:chgData name="Hicham Khalife" userId="d85145f9-df2d-4ff6-8915-37f9990df5ba" providerId="ADAL" clId="{8A3646C4-61AC-458A-A8AA-3EAEC0F252F4}" dt="2025-03-25T12:04:29.291" v="73" actId="20577"/>
          <ac:spMkLst>
            <pc:docMk/>
            <pc:sldMk cId="3606808272" sldId="2147476314"/>
            <ac:spMk id="2" creationId="{DD799727-7094-344A-A70B-52F235192DDB}"/>
          </ac:spMkLst>
        </pc:spChg>
        <pc:spChg chg="mod">
          <ac:chgData name="Hicham Khalife" userId="d85145f9-df2d-4ff6-8915-37f9990df5ba" providerId="ADAL" clId="{8A3646C4-61AC-458A-A8AA-3EAEC0F252F4}" dt="2025-03-25T12:26:54.392" v="195" actId="20577"/>
          <ac:spMkLst>
            <pc:docMk/>
            <pc:sldMk cId="3606808272" sldId="2147476314"/>
            <ac:spMk id="3" creationId="{B23BABD0-9FD5-F4EF-8C68-7EF18B05D62F}"/>
          </ac:spMkLst>
        </pc:spChg>
        <pc:spChg chg="mod">
          <ac:chgData name="Hicham Khalife" userId="d85145f9-df2d-4ff6-8915-37f9990df5ba" providerId="ADAL" clId="{8A3646C4-61AC-458A-A8AA-3EAEC0F252F4}" dt="2025-03-25T12:17:33.814" v="78" actId="207"/>
          <ac:spMkLst>
            <pc:docMk/>
            <pc:sldMk cId="3606808272" sldId="2147476314"/>
            <ac:spMk id="9" creationId="{3D21143C-6C2D-9A96-9446-3966755B56DF}"/>
          </ac:spMkLst>
        </pc:spChg>
        <pc:spChg chg="mod">
          <ac:chgData name="Hicham Khalife" userId="d85145f9-df2d-4ff6-8915-37f9990df5ba" providerId="ADAL" clId="{8A3646C4-61AC-458A-A8AA-3EAEC0F252F4}" dt="2025-03-25T12:17:33.814" v="78" actId="207"/>
          <ac:spMkLst>
            <pc:docMk/>
            <pc:sldMk cId="3606808272" sldId="2147476314"/>
            <ac:spMk id="13" creationId="{55BCF491-85C4-5109-3F72-AE4C8202DCAB}"/>
          </ac:spMkLst>
        </pc:spChg>
        <pc:spChg chg="mod">
          <ac:chgData name="Hicham Khalife" userId="d85145f9-df2d-4ff6-8915-37f9990df5ba" providerId="ADAL" clId="{8A3646C4-61AC-458A-A8AA-3EAEC0F252F4}" dt="2025-03-25T12:17:33.814" v="78" actId="207"/>
          <ac:spMkLst>
            <pc:docMk/>
            <pc:sldMk cId="3606808272" sldId="2147476314"/>
            <ac:spMk id="14" creationId="{9B4EE1C1-AFF4-CE30-FAC5-62720302A864}"/>
          </ac:spMkLst>
        </pc:spChg>
        <pc:spChg chg="mod">
          <ac:chgData name="Hicham Khalife" userId="d85145f9-df2d-4ff6-8915-37f9990df5ba" providerId="ADAL" clId="{8A3646C4-61AC-458A-A8AA-3EAEC0F252F4}" dt="2025-03-25T12:14:08.683" v="76" actId="207"/>
          <ac:spMkLst>
            <pc:docMk/>
            <pc:sldMk cId="3606808272" sldId="2147476314"/>
            <ac:spMk id="24" creationId="{5A85B446-A06D-9953-CB32-81966B3AE754}"/>
          </ac:spMkLst>
        </pc:spChg>
        <pc:spChg chg="mod">
          <ac:chgData name="Hicham Khalife" userId="d85145f9-df2d-4ff6-8915-37f9990df5ba" providerId="ADAL" clId="{8A3646C4-61AC-458A-A8AA-3EAEC0F252F4}" dt="2025-03-25T12:14:08.683" v="76" actId="207"/>
          <ac:spMkLst>
            <pc:docMk/>
            <pc:sldMk cId="3606808272" sldId="2147476314"/>
            <ac:spMk id="25" creationId="{92224D78-1578-EB3E-2B8F-9E9EB29DE100}"/>
          </ac:spMkLst>
        </pc:spChg>
        <pc:spChg chg="mod">
          <ac:chgData name="Hicham Khalife" userId="d85145f9-df2d-4ff6-8915-37f9990df5ba" providerId="ADAL" clId="{8A3646C4-61AC-458A-A8AA-3EAEC0F252F4}" dt="2025-03-25T14:06:05.276" v="875" actId="207"/>
          <ac:spMkLst>
            <pc:docMk/>
            <pc:sldMk cId="3606808272" sldId="2147476314"/>
            <ac:spMk id="26" creationId="{D287F070-48FE-1124-6129-529D7A2EA9E5}"/>
          </ac:spMkLst>
        </pc:spChg>
        <pc:spChg chg="mod">
          <ac:chgData name="Hicham Khalife" userId="d85145f9-df2d-4ff6-8915-37f9990df5ba" providerId="ADAL" clId="{8A3646C4-61AC-458A-A8AA-3EAEC0F252F4}" dt="2025-03-25T14:06:05.276" v="875" actId="207"/>
          <ac:spMkLst>
            <pc:docMk/>
            <pc:sldMk cId="3606808272" sldId="2147476314"/>
            <ac:spMk id="27" creationId="{EEE3E27B-1078-2112-7C32-1719D5ADAD61}"/>
          </ac:spMkLst>
        </pc:spChg>
        <pc:spChg chg="mod">
          <ac:chgData name="Hicham Khalife" userId="d85145f9-df2d-4ff6-8915-37f9990df5ba" providerId="ADAL" clId="{8A3646C4-61AC-458A-A8AA-3EAEC0F252F4}" dt="2025-03-25T14:06:05.276" v="875" actId="207"/>
          <ac:spMkLst>
            <pc:docMk/>
            <pc:sldMk cId="3606808272" sldId="2147476314"/>
            <ac:spMk id="28" creationId="{E1F85B98-BCDB-9272-EEC4-8441AAEB8903}"/>
          </ac:spMkLst>
        </pc:spChg>
        <pc:spChg chg="mod">
          <ac:chgData name="Hicham Khalife" userId="d85145f9-df2d-4ff6-8915-37f9990df5ba" providerId="ADAL" clId="{8A3646C4-61AC-458A-A8AA-3EAEC0F252F4}" dt="2025-03-25T14:06:10.001" v="876" actId="207"/>
          <ac:spMkLst>
            <pc:docMk/>
            <pc:sldMk cId="3606808272" sldId="2147476314"/>
            <ac:spMk id="34" creationId="{8D8A6055-47BE-5480-491F-65E12284B465}"/>
          </ac:spMkLst>
        </pc:spChg>
        <pc:spChg chg="mod">
          <ac:chgData name="Hicham Khalife" userId="d85145f9-df2d-4ff6-8915-37f9990df5ba" providerId="ADAL" clId="{8A3646C4-61AC-458A-A8AA-3EAEC0F252F4}" dt="2025-03-25T12:14:02.973" v="75" actId="207"/>
          <ac:spMkLst>
            <pc:docMk/>
            <pc:sldMk cId="3606808272" sldId="2147476314"/>
            <ac:spMk id="36" creationId="{7F6595A3-06F2-88E2-C5C1-0B20D36114FA}"/>
          </ac:spMkLst>
        </pc:spChg>
        <pc:grpChg chg="mod">
          <ac:chgData name="Hicham Khalife" userId="d85145f9-df2d-4ff6-8915-37f9990df5ba" providerId="ADAL" clId="{8A3646C4-61AC-458A-A8AA-3EAEC0F252F4}" dt="2025-03-25T12:17:33.814" v="78" actId="207"/>
          <ac:grpSpMkLst>
            <pc:docMk/>
            <pc:sldMk cId="3606808272" sldId="2147476314"/>
            <ac:grpSpMk id="8" creationId="{CE6F0C03-0D90-15FD-49E7-211B7BE916FD}"/>
          </ac:grpSpMkLst>
        </pc:grpChg>
      </pc:sldChg>
      <pc:sldChg chg="addSp delSp modSp add mod">
        <pc:chgData name="Hicham Khalife" userId="d85145f9-df2d-4ff6-8915-37f9990df5ba" providerId="ADAL" clId="{8A3646C4-61AC-458A-A8AA-3EAEC0F252F4}" dt="2025-03-25T14:06:44.340" v="881" actId="207"/>
        <pc:sldMkLst>
          <pc:docMk/>
          <pc:sldMk cId="2852470603" sldId="2147476315"/>
        </pc:sldMkLst>
        <pc:spChg chg="mod">
          <ac:chgData name="Hicham Khalife" userId="d85145f9-df2d-4ff6-8915-37f9990df5ba" providerId="ADAL" clId="{8A3646C4-61AC-458A-A8AA-3EAEC0F252F4}" dt="2025-03-25T14:06:44.340" v="881" actId="207"/>
          <ac:spMkLst>
            <pc:docMk/>
            <pc:sldMk cId="2852470603" sldId="2147476315"/>
            <ac:spMk id="3" creationId="{B23BABD0-9FD5-F4EF-8C68-7EF18B05D62F}"/>
          </ac:spMkLst>
        </pc:spChg>
        <pc:spChg chg="mod">
          <ac:chgData name="Hicham Khalife" userId="d85145f9-df2d-4ff6-8915-37f9990df5ba" providerId="ADAL" clId="{8A3646C4-61AC-458A-A8AA-3EAEC0F252F4}" dt="2025-03-25T12:32:16.156" v="197"/>
          <ac:spMkLst>
            <pc:docMk/>
            <pc:sldMk cId="2852470603" sldId="2147476315"/>
            <ac:spMk id="5" creationId="{CCBF0BEE-4F58-5116-D97B-2B349C7DB2CF}"/>
          </ac:spMkLst>
        </pc:spChg>
        <pc:spChg chg="mod">
          <ac:chgData name="Hicham Khalife" userId="d85145f9-df2d-4ff6-8915-37f9990df5ba" providerId="ADAL" clId="{8A3646C4-61AC-458A-A8AA-3EAEC0F252F4}" dt="2025-03-25T12:32:16.156" v="197"/>
          <ac:spMkLst>
            <pc:docMk/>
            <pc:sldMk cId="2852470603" sldId="2147476315"/>
            <ac:spMk id="6" creationId="{D5BD8F55-F6BC-B4F0-EF8B-A7F5F4CE985C}"/>
          </ac:spMkLst>
        </pc:spChg>
        <pc:spChg chg="mod">
          <ac:chgData name="Hicham Khalife" userId="d85145f9-df2d-4ff6-8915-37f9990df5ba" providerId="ADAL" clId="{8A3646C4-61AC-458A-A8AA-3EAEC0F252F4}" dt="2025-03-25T14:06:18.770" v="877" actId="207"/>
          <ac:spMkLst>
            <pc:docMk/>
            <pc:sldMk cId="2852470603" sldId="2147476315"/>
            <ac:spMk id="7" creationId="{191448B0-8B6E-A5A9-3983-1DB21085732C}"/>
          </ac:spMkLst>
        </pc:spChg>
        <pc:spChg chg="mod">
          <ac:chgData name="Hicham Khalife" userId="d85145f9-df2d-4ff6-8915-37f9990df5ba" providerId="ADAL" clId="{8A3646C4-61AC-458A-A8AA-3EAEC0F252F4}" dt="2025-03-25T14:06:18.770" v="877" actId="207"/>
          <ac:spMkLst>
            <pc:docMk/>
            <pc:sldMk cId="2852470603" sldId="2147476315"/>
            <ac:spMk id="8" creationId="{9C163239-8ADE-7802-213E-3ABE7DA7A173}"/>
          </ac:spMkLst>
        </pc:spChg>
        <pc:spChg chg="mod">
          <ac:chgData name="Hicham Khalife" userId="d85145f9-df2d-4ff6-8915-37f9990df5ba" providerId="ADAL" clId="{8A3646C4-61AC-458A-A8AA-3EAEC0F252F4}" dt="2025-03-25T14:06:18.770" v="877" actId="207"/>
          <ac:spMkLst>
            <pc:docMk/>
            <pc:sldMk cId="2852470603" sldId="2147476315"/>
            <ac:spMk id="11" creationId="{75A51AC0-5A64-0B50-12FD-1BF792AC84FF}"/>
          </ac:spMkLst>
        </pc:spChg>
        <pc:spChg chg="mod">
          <ac:chgData name="Hicham Khalife" userId="d85145f9-df2d-4ff6-8915-37f9990df5ba" providerId="ADAL" clId="{8A3646C4-61AC-458A-A8AA-3EAEC0F252F4}" dt="2025-03-25T14:06:21.240" v="878" actId="207"/>
          <ac:spMkLst>
            <pc:docMk/>
            <pc:sldMk cId="2852470603" sldId="2147476315"/>
            <ac:spMk id="21" creationId="{DF8EDFCB-1A35-3881-DE91-549271E0861F}"/>
          </ac:spMkLst>
        </pc:spChg>
        <pc:spChg chg="mod">
          <ac:chgData name="Hicham Khalife" userId="d85145f9-df2d-4ff6-8915-37f9990df5ba" providerId="ADAL" clId="{8A3646C4-61AC-458A-A8AA-3EAEC0F252F4}" dt="2025-03-25T12:32:16.156" v="197"/>
          <ac:spMkLst>
            <pc:docMk/>
            <pc:sldMk cId="2852470603" sldId="2147476315"/>
            <ac:spMk id="22" creationId="{35BB725F-C055-ED0F-98BA-F5BB3A8B8CE7}"/>
          </ac:spMkLst>
        </pc:spChg>
        <pc:spChg chg="mod">
          <ac:chgData name="Hicham Khalife" userId="d85145f9-df2d-4ff6-8915-37f9990df5ba" providerId="ADAL" clId="{8A3646C4-61AC-458A-A8AA-3EAEC0F252F4}" dt="2025-03-25T12:32:16.156" v="197"/>
          <ac:spMkLst>
            <pc:docMk/>
            <pc:sldMk cId="2852470603" sldId="2147476315"/>
            <ac:spMk id="23" creationId="{012A7206-E405-4FE6-60F9-DFE605433BC6}"/>
          </ac:spMkLst>
        </pc:spChg>
        <pc:spChg chg="mod">
          <ac:chgData name="Hicham Khalife" userId="d85145f9-df2d-4ff6-8915-37f9990df5ba" providerId="ADAL" clId="{8A3646C4-61AC-458A-A8AA-3EAEC0F252F4}" dt="2025-03-25T12:32:16.156" v="197"/>
          <ac:spMkLst>
            <pc:docMk/>
            <pc:sldMk cId="2852470603" sldId="2147476315"/>
            <ac:spMk id="24" creationId="{DCF2B874-E8DE-9C82-5789-89BBEF5AF231}"/>
          </ac:spMkLst>
        </pc:spChg>
        <pc:grpChg chg="add mod">
          <ac:chgData name="Hicham Khalife" userId="d85145f9-df2d-4ff6-8915-37f9990df5ba" providerId="ADAL" clId="{8A3646C4-61AC-458A-A8AA-3EAEC0F252F4}" dt="2025-03-25T12:32:21.325" v="199" actId="1076"/>
          <ac:grpSpMkLst>
            <pc:docMk/>
            <pc:sldMk cId="2852470603" sldId="2147476315"/>
            <ac:grpSpMk id="4" creationId="{7AA03ED2-3C5C-619C-7AD7-7624DC2FDE9C}"/>
          </ac:grpSpMkLst>
        </pc:grpChg>
        <pc:grpChg chg="del">
          <ac:chgData name="Hicham Khalife" userId="d85145f9-df2d-4ff6-8915-37f9990df5ba" providerId="ADAL" clId="{8A3646C4-61AC-458A-A8AA-3EAEC0F252F4}" dt="2025-03-25T12:32:18.095" v="198" actId="478"/>
          <ac:grpSpMkLst>
            <pc:docMk/>
            <pc:sldMk cId="2852470603" sldId="2147476315"/>
            <ac:grpSpMk id="9" creationId="{31474D79-1BB1-A186-94AA-45DFF2DC000E}"/>
          </ac:grpSpMkLst>
        </pc:grpChg>
      </pc:sldChg>
      <pc:sldChg chg="modSp add mod">
        <pc:chgData name="Hicham Khalife" userId="d85145f9-df2d-4ff6-8915-37f9990df5ba" providerId="ADAL" clId="{8A3646C4-61AC-458A-A8AA-3EAEC0F252F4}" dt="2025-03-25T12:35:33.912" v="233" actId="207"/>
        <pc:sldMkLst>
          <pc:docMk/>
          <pc:sldMk cId="2995608047" sldId="2147476371"/>
        </pc:sldMkLst>
        <pc:spChg chg="mod">
          <ac:chgData name="Hicham Khalife" userId="d85145f9-df2d-4ff6-8915-37f9990df5ba" providerId="ADAL" clId="{8A3646C4-61AC-458A-A8AA-3EAEC0F252F4}" dt="2025-03-25T12:34:27.847" v="231" actId="20577"/>
          <ac:spMkLst>
            <pc:docMk/>
            <pc:sldMk cId="2995608047" sldId="2147476371"/>
            <ac:spMk id="2" creationId="{8912278D-2ADF-5FCF-506E-664B96C6A049}"/>
          </ac:spMkLst>
        </pc:spChg>
        <pc:spChg chg="mod">
          <ac:chgData name="Hicham Khalife" userId="d85145f9-df2d-4ff6-8915-37f9990df5ba" providerId="ADAL" clId="{8A3646C4-61AC-458A-A8AA-3EAEC0F252F4}" dt="2025-03-25T12:35:33.912" v="233" actId="207"/>
          <ac:spMkLst>
            <pc:docMk/>
            <pc:sldMk cId="2995608047" sldId="2147476371"/>
            <ac:spMk id="22" creationId="{C0704BB8-C46A-C2F0-CEE5-2546F383746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9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5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6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9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idehove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573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/>
              <a:t>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A9966BF-A434-4BC2-9969-A0AE8B068B9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82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GB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smaller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C8FC9BDE-AACF-FAD9-0569-2308D75B181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89B81D-94DE-1159-ADB9-A5A03B074B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27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2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5FD79D-9BC3-0408-DF33-0CA55CC3DCD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D355044D-CD56-AB10-6CA0-CA0669B906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66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and 3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09FDE7F6-BBC9-8CC3-CB40-B28724FF07B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D6BED84F-1648-A661-5267-B4AD41FD9C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499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lumn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44FC84B-7E22-F949-A48C-665D3900E6C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E1FC2882-E07D-F2B8-C050-E922C4080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493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4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CFC6A99-DACF-36D5-6C3E-4DC5345A904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7AA30C5B-96B9-3D1E-B8FE-49DE04E53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322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A103FF1A-D345-1C56-590F-D823A889B02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Title/cover page,   Ericsson Hilda Light 80pt, max 3-lines</a:t>
            </a:r>
            <a:endParaRPr lang="en-US"/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Description/subtitle/speaker…</a:t>
            </a:r>
            <a:br>
              <a:rPr lang="en-GB" dirty="0"/>
            </a:br>
            <a:r>
              <a:rPr lang="en-US" dirty="0"/>
              <a:t>Ericsson Hilda Black 20pt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  <a:endParaRPr lang="en-US"/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0EAB151C-EA5D-17DC-B535-00FFB9FD8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1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8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3573FEDA-98AE-F7E3-43DF-75A830443C4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AFF8CACC-7FD5-4CBA-651F-A83C83174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2095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3DDE3DF2-4191-6EC8-7BFC-F1AAA9CFC1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59975"/>
            <a:ext cx="2120176" cy="212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00C8FCC-57E5-3E43-E21A-B3EDA1DB3E60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944A971-8DF1-600E-1D36-CB1EC2440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77" y="2260680"/>
            <a:ext cx="2119473" cy="2120400"/>
          </a:xfrm>
          <a:prstGeom prst="rect">
            <a:avLst/>
          </a:prstGeom>
        </p:spPr>
      </p:pic>
      <p:sp>
        <p:nvSpPr>
          <p:cNvPr id="2" name="SubTitle_TM">
            <a:extLst>
              <a:ext uri="{FF2B5EF4-FFF2-40B4-BE49-F238E27FC236}">
                <a16:creationId xmlns:a16="http://schemas.microsoft.com/office/drawing/2014/main" id="{FCF1ABC6-0A4C-6C18-E8A5-415153FD00B6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4195" y="5004940"/>
            <a:ext cx="6045994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56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This Master Slide is to ensure that all our characters are embedded with the presentation. Should not be used in a presentation.</a:t>
            </a:r>
            <a:endParaRPr lang="en-US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(</a:t>
            </a:r>
            <a:r>
              <a:rPr lang="en-US" sz="1200" u="sng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ExtraLight</a:t>
            </a:r>
            <a:r>
              <a:rPr lang="en-US" sz="1200" u="sng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):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Ericsson Hilda ExtraLight" panose="00000300000000000000" pitchFamily="2" charset="0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Ericsson Hilda ExtraLight" panose="00000300000000000000" pitchFamily="2" charset="0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Ericsson Hilda ExtraLight" panose="000003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u="sng" dirty="0" err="1">
                <a:solidFill>
                  <a:schemeClr val="tx1"/>
                </a:solidFill>
                <a:latin typeface="+mj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j-lt"/>
              </a:rPr>
              <a:t>(Light):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200" u="sng" dirty="0" err="1">
                <a:solidFill>
                  <a:schemeClr val="tx1"/>
                </a:solidFill>
                <a:latin typeface="+mn-lt"/>
              </a:rPr>
              <a:t>EricssonHilda</a:t>
            </a:r>
            <a:r>
              <a:rPr lang="en-US" sz="1200" u="sng" dirty="0">
                <a:solidFill>
                  <a:schemeClr val="tx1"/>
                </a:solidFill>
                <a:latin typeface="+mn-lt"/>
              </a:rPr>
              <a:t>(Regular):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j-lt"/>
              </a:rPr>
              <a:t>EricssonHildaLight+Bold</a:t>
            </a:r>
            <a:r>
              <a:rPr lang="en-US" sz="1200" b="1" u="sng" dirty="0">
                <a:solidFill>
                  <a:schemeClr val="tx1"/>
                </a:solidFill>
                <a:latin typeface="+mj-lt"/>
              </a:rPr>
              <a:t>(Medium):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2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u="sng" dirty="0" err="1">
                <a:solidFill>
                  <a:schemeClr val="tx1"/>
                </a:solidFill>
                <a:latin typeface="+mn-lt"/>
              </a:rPr>
              <a:t>EricssonHilda+Bold</a:t>
            </a:r>
            <a:r>
              <a:rPr lang="en-US" sz="1200" b="1" u="sng" dirty="0">
                <a:solidFill>
                  <a:schemeClr val="tx1"/>
                </a:solidFill>
                <a:latin typeface="+mn-lt"/>
              </a:rPr>
              <a:t>(Bold):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!"#$%&amp;'()*+,./0123456789:;&lt;=&gt;?@ABCDEFGHIJKLMNOPQRSTUVWXYZ[\]^_`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abcdefghijklmnopqrstuvwxyz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ẀẁẃẄẅỲỳ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ﬁﬂΆΈΉΊΌΎΏΐΑΒΓΕΖΗΘΙΚΛΜΝΞΟΠΡΣΤΥΦΧΨΪΫΆΈΉΊΰ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 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EricssonHilda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(</a:t>
            </a:r>
            <a:r>
              <a:rPr lang="en-US" sz="1200" b="0" u="sng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ExtraBold</a:t>
            </a:r>
            <a:r>
              <a:rPr lang="en-US" sz="1200" b="0" u="sng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):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!"#$%&amp;'()*+,./0123456789:;&lt;=&gt;?@ABCDEFGHIJKLMNOPQRSTUVWXYZ[\]^_`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abcdefghijklmnopqrstuvwxyz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200" b="0" kern="1200" dirty="0">
                <a:solidFill>
                  <a:schemeClr val="tx1"/>
                </a:solidFill>
                <a:latin typeface="Ericsson Hilda ExtraBold" panose="00000900000000000000" pitchFamily="2" charset="0"/>
                <a:ea typeface="+mn-ea"/>
                <a:cs typeface="+mn-cs"/>
              </a:rPr>
              <a:t>Čč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ẀẁẃẄẅỲỳ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200" b="0" dirty="0" err="1">
                <a:solidFill>
                  <a:schemeClr val="tx1"/>
                </a:solidFill>
                <a:latin typeface="Ericsson Hilda ExtraBold" panose="00000900000000000000" pitchFamily="2" charset="0"/>
              </a:rPr>
              <a:t>ﬁﬂΆΈΉΊΌΎΏΐΑΒΓΕΖΗΘΙΚΛΜΝΞΟΠΡΣΤΥΦΧΨΪΫΆΈΉΊΰ</a:t>
            </a:r>
            <a:r>
              <a:rPr lang="en-US" sz="1200" b="0" dirty="0">
                <a:solidFill>
                  <a:schemeClr val="tx1"/>
                </a:solidFill>
                <a:latin typeface="Ericsson Hilda ExtraBold" panose="00000900000000000000" pitchFamily="2" charset="0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●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2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8DD11F5-924D-4907-D01E-DCB632C06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4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D9A6888F-AC26-BA8F-0055-E808E294C9D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561136CD-F1DB-03FC-F814-EFB439777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204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1 colum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7697191-0A85-B8C8-9EEC-2BBBCA05BA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4D3F1FB-D06C-DBD1-2450-16F10900A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386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  <a:endParaRPr lang="en-US"/>
          </a:p>
          <a:p>
            <a:pPr lvl="0"/>
            <a:r>
              <a:rPr lang="en-US" dirty="0"/>
              <a:t>First level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421638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  <a:p>
            <a:pPr lvl="5"/>
            <a:r>
              <a:rPr lang="en-US" dirty="0"/>
              <a:t>6</a:t>
            </a:r>
            <a:endParaRPr lang="en-US"/>
          </a:p>
          <a:p>
            <a:pPr lvl="6"/>
            <a:r>
              <a:rPr lang="en-US" dirty="0"/>
              <a:t>7</a:t>
            </a:r>
            <a:endParaRPr lang="en-US"/>
          </a:p>
          <a:p>
            <a:pPr lvl="7"/>
            <a:r>
              <a:rPr lang="en-US" dirty="0"/>
              <a:t>8</a:t>
            </a:r>
            <a:endParaRPr lang="en-US"/>
          </a:p>
          <a:p>
            <a:pPr lvl="8"/>
            <a:r>
              <a:rPr lang="en-US" dirty="0"/>
              <a:t>9</a:t>
            </a:r>
            <a:endParaRPr lang="en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DDB58AC-4EFC-E7F9-0735-7729D36BFF82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07" r:id="rId3"/>
    <p:sldLayoutId id="2147483709" r:id="rId4"/>
    <p:sldLayoutId id="2147483673" r:id="rId5"/>
    <p:sldLayoutId id="2147483712" r:id="rId6"/>
    <p:sldLayoutId id="2147483706" r:id="rId7"/>
    <p:sldLayoutId id="2147483713" r:id="rId8"/>
    <p:sldLayoutId id="2147483694" r:id="rId9"/>
    <p:sldLayoutId id="2147483714" r:id="rId10"/>
    <p:sldLayoutId id="2147483675" r:id="rId11"/>
    <p:sldLayoutId id="2147483716" r:id="rId12"/>
    <p:sldLayoutId id="2147483696" r:id="rId13"/>
    <p:sldLayoutId id="2147483715" r:id="rId14"/>
    <p:sldLayoutId id="2147483678" r:id="rId15"/>
    <p:sldLayoutId id="2147483717" r:id="rId16"/>
    <p:sldLayoutId id="2147483690" r:id="rId17"/>
    <p:sldLayoutId id="2147483718" r:id="rId18"/>
    <p:sldLayoutId id="2147483681" r:id="rId19"/>
    <p:sldLayoutId id="2147483719" r:id="rId20"/>
    <p:sldLayoutId id="2147483692" r:id="rId21"/>
    <p:sldLayoutId id="2147483720" r:id="rId22"/>
    <p:sldLayoutId id="2147483705" r:id="rId23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265113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2pPr>
      <a:lvl3pPr marL="803275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1076325" indent="-27305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–"/>
        <a:defRPr sz="2000" kern="1000" spc="-30">
          <a:solidFill>
            <a:schemeClr val="tx1"/>
          </a:solidFill>
          <a:latin typeface="+mn-lt"/>
        </a:defRPr>
      </a:lvl4pPr>
      <a:lvl5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1341438" indent="-265113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4.bin"/><Relationship Id="rId4" Type="http://schemas.openxmlformats.org/officeDocument/2006/relationships/image" Target="../media/image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ericsson.com/mobility-report" TargetMode="External"/><Relationship Id="rId7" Type="http://schemas.openxmlformats.org/officeDocument/2006/relationships/hyperlink" Target="https://www.gsma.com/solutions-and-impact/connectivity-for-good/external-affairs/climate-action/mobile-net-zero-2024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ata.gsmaintelligence.com/research/research/research-2024/going-green-measuring-the-energy-efficiency-of-mobile-network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ericsson.com/breaking-the-energy-curv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keyboard&#10;&#10;Description automatically generated">
            <a:extLst>
              <a:ext uri="{FF2B5EF4-FFF2-40B4-BE49-F238E27FC236}">
                <a16:creationId xmlns:a16="http://schemas.microsoft.com/office/drawing/2014/main" id="{7A6179CF-6F8C-422F-A91C-AA6E543AB4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D1603A8-B106-49C8-9A85-772F771CEA7B}"/>
              </a:ext>
            </a:extLst>
          </p:cNvPr>
          <p:cNvSpPr txBox="1">
            <a:spLocks/>
          </p:cNvSpPr>
          <p:nvPr/>
        </p:nvSpPr>
        <p:spPr>
          <a:xfrm>
            <a:off x="479424" y="476250"/>
            <a:ext cx="10442575" cy="3457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/>
              <a:t>New Generation Mobile Networks: How to break the energy curve?</a:t>
            </a:r>
            <a:endParaRPr kumimoji="0" lang="en-US" b="0" i="0" u="none" strike="noStrike" kern="1400" cap="none" spc="-160" normalizeH="0" baseline="0" noProof="0" dirty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EBE0C4A5-D42F-44F1-9F5A-67BBFB530625}"/>
              </a:ext>
            </a:extLst>
          </p:cNvPr>
          <p:cNvSpPr txBox="1">
            <a:spLocks/>
          </p:cNvSpPr>
          <p:nvPr/>
        </p:nvSpPr>
        <p:spPr>
          <a:xfrm>
            <a:off x="479424" y="4149725"/>
            <a:ext cx="7667797" cy="2087563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/>
              <a:t>Hicham Khalifé, </a:t>
            </a:r>
          </a:p>
          <a:p>
            <a:pPr marL="0" indent="0">
              <a:buNone/>
            </a:pPr>
            <a:r>
              <a:rPr lang="en-US" dirty="0"/>
              <a:t>Joint work with Khoa Dang, Mathias Sintorn, Dag Lindbo, </a:t>
            </a:r>
            <a:r>
              <a:rPr lang="en-US" b="1" i="1" dirty="0"/>
              <a:t>Ericsson</a:t>
            </a:r>
            <a:r>
              <a:rPr lang="en-US" dirty="0"/>
              <a:t>  Stéphane Rovedakis, Stefano Secci, </a:t>
            </a:r>
            <a:r>
              <a:rPr lang="en-US" b="1" i="1" dirty="0" err="1"/>
              <a:t>Cnam</a:t>
            </a: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b="1" i="1" dirty="0"/>
              <a:t>Green Days </a:t>
            </a:r>
          </a:p>
          <a:p>
            <a:pPr marL="0" indent="0">
              <a:buNone/>
            </a:pPr>
            <a:r>
              <a:rPr lang="en-US" b="1" i="1" dirty="0"/>
              <a:t>Rennes</a:t>
            </a:r>
            <a:r>
              <a:rPr lang="en-US" dirty="0"/>
              <a:t> Mars 2025</a:t>
            </a:r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123626AC-1355-4AB8-B034-146B7B48F9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51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DCBE-455F-91FB-9331-23C5A59D8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1B4B76-13A1-7663-1BD8-ADEE21324BC7}"/>
              </a:ext>
            </a:extLst>
          </p:cNvPr>
          <p:cNvSpPr txBox="1"/>
          <p:nvPr/>
        </p:nvSpPr>
        <p:spPr>
          <a:xfrm>
            <a:off x="54606" y="5328685"/>
            <a:ext cx="2050344" cy="56817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3"/>
              </a:rPr>
              <a:t>ericsson.com/mobility-report</a:t>
            </a:r>
            <a:endParaRPr kumimoji="0" lang="en-US" sz="12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9EA41-A5AB-1B8C-EA55-7ABA0DECB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78" y="2006949"/>
            <a:ext cx="2968294" cy="38032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AA2EC-D4EF-3F1B-F53D-89C515C49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667" y="2769421"/>
            <a:ext cx="2675186" cy="30407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821434-FFD3-7778-2C70-E66B7435FB6B}"/>
              </a:ext>
            </a:extLst>
          </p:cNvPr>
          <p:cNvSpPr txBox="1"/>
          <p:nvPr/>
        </p:nvSpPr>
        <p:spPr>
          <a:xfrm>
            <a:off x="1974427" y="5810187"/>
            <a:ext cx="2050344" cy="56817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0D109-308B-7FBE-1425-E3BC2B6509E9}"/>
              </a:ext>
            </a:extLst>
          </p:cNvPr>
          <p:cNvSpPr txBox="1"/>
          <p:nvPr/>
        </p:nvSpPr>
        <p:spPr>
          <a:xfrm>
            <a:off x="3172795" y="5415354"/>
            <a:ext cx="3110683" cy="56817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6"/>
              </a:rPr>
              <a:t>GSMA Intelligence. Going green: measuring the energy efficiency of mobile networks (2024)</a:t>
            </a:r>
            <a:endParaRPr kumimoji="0" lang="en-US" sz="12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3FC20-781F-6423-247D-D3B12699C001}"/>
              </a:ext>
            </a:extLst>
          </p:cNvPr>
          <p:cNvSpPr txBox="1"/>
          <p:nvPr/>
        </p:nvSpPr>
        <p:spPr>
          <a:xfrm>
            <a:off x="9377272" y="2326011"/>
            <a:ext cx="2727982" cy="33156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r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7"/>
              </a:rPr>
              <a:t>GSMA. Mobile Net Zero 2024: </a:t>
            </a:r>
            <a:b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7"/>
              </a:rPr>
            </a:b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7"/>
              </a:rPr>
              <a:t>State of the Industry on Climate Action</a:t>
            </a:r>
            <a:endParaRPr kumimoji="0" lang="en-US" sz="12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D4A79-E8E9-6F1D-8A1C-F612865E3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85800"/>
            <a:ext cx="6134415" cy="38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4374-B2F0-83DF-586F-4C5A42FC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the energy curve</a:t>
            </a:r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9F6193B-A520-0D30-F88A-07613FABE26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87" y="1088232"/>
            <a:ext cx="5059578" cy="284601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69862D-5D3E-1995-E254-9E551AAA7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070" y="1025546"/>
            <a:ext cx="4466751" cy="27185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574E03-44E6-1C5D-D7FA-F74FE2AD744F}"/>
              </a:ext>
            </a:extLst>
          </p:cNvPr>
          <p:cNvSpPr txBox="1"/>
          <p:nvPr/>
        </p:nvSpPr>
        <p:spPr>
          <a:xfrm>
            <a:off x="355107" y="5175682"/>
            <a:ext cx="5672158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A4C4EA-4E42-C507-596C-4398797BF768}"/>
              </a:ext>
            </a:extLst>
          </p:cNvPr>
          <p:cNvSpPr txBox="1"/>
          <p:nvPr/>
        </p:nvSpPr>
        <p:spPr>
          <a:xfrm>
            <a:off x="5532165" y="2717205"/>
            <a:ext cx="2050344" cy="56817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5"/>
              </a:rPr>
              <a:t>ericsson.com/</a:t>
            </a:r>
            <a:b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5"/>
              </a:rPr>
            </a:b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  <a:hlinkClick r:id="rId5"/>
              </a:rPr>
              <a:t>breaking-the-energy-curve</a:t>
            </a:r>
            <a:endParaRPr kumimoji="0" lang="en-US" sz="12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Square">
            <a:extLst>
              <a:ext uri="{FF2B5EF4-FFF2-40B4-BE49-F238E27FC236}">
                <a16:creationId xmlns:a16="http://schemas.microsoft.com/office/drawing/2014/main" id="{0318B256-7323-4579-5C32-6C7C86AE5797}"/>
              </a:ext>
            </a:extLst>
          </p:cNvPr>
          <p:cNvSpPr>
            <a:spLocks/>
          </p:cNvSpPr>
          <p:nvPr/>
        </p:nvSpPr>
        <p:spPr>
          <a:xfrm>
            <a:off x="3632165" y="4048439"/>
            <a:ext cx="640080" cy="640080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vert="horz" wrap="square" lIns="25400" tIns="25400" rIns="25400" bIns="25400" numCol="1" anchor="ctr">
            <a:noAutofit/>
          </a:bodyPr>
          <a:lstStyle/>
          <a:p>
            <a:pPr marL="0" indent="0" algn="ctr">
              <a:buNone/>
              <a:defRPr sz="3600"/>
            </a:pPr>
            <a:r>
              <a:rPr lang="en-US" sz="400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43B53F-A578-7EDF-1FD8-3EAB7FDF4750}"/>
              </a:ext>
            </a:extLst>
          </p:cNvPr>
          <p:cNvSpPr txBox="1">
            <a:spLocks/>
          </p:cNvSpPr>
          <p:nvPr/>
        </p:nvSpPr>
        <p:spPr>
          <a:xfrm>
            <a:off x="3531395" y="4008256"/>
            <a:ext cx="8353426" cy="748370"/>
          </a:xfrm>
          <a:prstGeom prst="rect">
            <a:avLst/>
          </a:prstGeom>
        </p:spPr>
        <p:txBody>
          <a:bodyPr lIns="914400" anchor="ctr"/>
          <a:lstStyle>
            <a:lvl1pPr marL="1800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What are effective ways to dynamically switch mobile network components based on varying traffic demands?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26C44BA6-13E2-F199-FC5C-6C21B47ED41B}"/>
              </a:ext>
            </a:extLst>
          </p:cNvPr>
          <p:cNvSpPr txBox="1">
            <a:spLocks/>
          </p:cNvSpPr>
          <p:nvPr/>
        </p:nvSpPr>
        <p:spPr>
          <a:xfrm>
            <a:off x="3531395" y="4950579"/>
            <a:ext cx="8222671" cy="7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0" tIns="36000" rIns="0" bIns="0" numCol="1" anchor="ctr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81818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181818"/>
                </a:solidFill>
              </a:rPr>
              <a:t>Can we do that without impacting users performance?</a:t>
            </a:r>
          </a:p>
        </p:txBody>
      </p:sp>
      <p:sp>
        <p:nvSpPr>
          <p:cNvPr id="20" name="Square">
            <a:extLst>
              <a:ext uri="{FF2B5EF4-FFF2-40B4-BE49-F238E27FC236}">
                <a16:creationId xmlns:a16="http://schemas.microsoft.com/office/drawing/2014/main" id="{866ADD34-DA46-98B9-D264-E1511F4E887E}"/>
              </a:ext>
            </a:extLst>
          </p:cNvPr>
          <p:cNvSpPr>
            <a:spLocks/>
          </p:cNvSpPr>
          <p:nvPr/>
        </p:nvSpPr>
        <p:spPr>
          <a:xfrm>
            <a:off x="3625582" y="4990762"/>
            <a:ext cx="640080" cy="640080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vert="horz" wrap="square" lIns="25400" tIns="25400" rIns="25400" bIns="25400" numCol="1" anchor="ctr">
            <a:noAutofit/>
          </a:bodyPr>
          <a:lstStyle/>
          <a:p>
            <a:pPr marL="0" indent="0" algn="ctr">
              <a:buNone/>
              <a:defRPr sz="3600"/>
            </a:pPr>
            <a:r>
              <a:rPr lang="en-US" sz="400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6B5322F5-2669-9293-D755-C158E388B836}"/>
              </a:ext>
            </a:extLst>
          </p:cNvPr>
          <p:cNvSpPr txBox="1">
            <a:spLocks/>
          </p:cNvSpPr>
          <p:nvPr/>
        </p:nvSpPr>
        <p:spPr>
          <a:xfrm>
            <a:off x="3531395" y="5884328"/>
            <a:ext cx="8353426" cy="7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0" tIns="36000" rIns="0" bIns="0" numCol="1" anchor="ctr" anchorCtr="0" compatLnSpc="1">
            <a:prstTxWarp prst="textNoShape">
              <a:avLst/>
            </a:prstTxWarp>
          </a:bodyPr>
          <a:lstStyle>
            <a:lvl1pPr marL="1800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3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81818"/>
              </a:buClr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181818"/>
                </a:solidFill>
              </a:rPr>
              <a:t>How can energy-saving actions be integrated with existing complex strategies that </a:t>
            </a:r>
            <a:r>
              <a:rPr lang="en-US" sz="1800">
                <a:solidFill>
                  <a:srgbClr val="181818"/>
                </a:solidFill>
              </a:rPr>
              <a:t>manage traffic </a:t>
            </a:r>
            <a:r>
              <a:rPr lang="en-US" sz="1800" dirty="0">
                <a:solidFill>
                  <a:srgbClr val="181818"/>
                </a:solidFill>
              </a:rPr>
              <a:t>distribution between cells?</a:t>
            </a:r>
          </a:p>
        </p:txBody>
      </p:sp>
      <p:sp>
        <p:nvSpPr>
          <p:cNvPr id="22" name="Square">
            <a:extLst>
              <a:ext uri="{FF2B5EF4-FFF2-40B4-BE49-F238E27FC236}">
                <a16:creationId xmlns:a16="http://schemas.microsoft.com/office/drawing/2014/main" id="{B3D4F522-60BC-891B-0E12-47781D7709B7}"/>
              </a:ext>
            </a:extLst>
          </p:cNvPr>
          <p:cNvSpPr>
            <a:spLocks/>
          </p:cNvSpPr>
          <p:nvPr/>
        </p:nvSpPr>
        <p:spPr>
          <a:xfrm>
            <a:off x="3632165" y="5930261"/>
            <a:ext cx="640080" cy="640080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vert="horz" wrap="square" lIns="25400" tIns="25400" rIns="25400" bIns="25400" numCol="1" anchor="ctr">
            <a:noAutofit/>
          </a:bodyPr>
          <a:lstStyle/>
          <a:p>
            <a:pPr marL="0" indent="0" algn="ctr">
              <a:buNone/>
              <a:defRPr sz="3600"/>
            </a:pPr>
            <a:r>
              <a:rPr lang="en-US" sz="400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FC2E1A6-883C-5F93-3EE7-82E8197F2872}"/>
              </a:ext>
            </a:extLst>
          </p:cNvPr>
          <p:cNvSpPr/>
          <p:nvPr/>
        </p:nvSpPr>
        <p:spPr bwMode="auto">
          <a:xfrm>
            <a:off x="942975" y="4305300"/>
            <a:ext cx="2457450" cy="2076450"/>
          </a:xfrm>
          <a:prstGeom prst="homePlate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Research Questions</a:t>
            </a:r>
            <a:br>
              <a:rPr lang="en-US" sz="2200" b="1">
                <a:solidFill>
                  <a:srgbClr val="FFFFFF"/>
                </a:solidFill>
                <a:latin typeface="+mn-lt"/>
              </a:rPr>
            </a:br>
            <a:r>
              <a:rPr lang="en-US" sz="2200" b="1">
                <a:solidFill>
                  <a:srgbClr val="FFFFFF"/>
                </a:solidFill>
                <a:latin typeface="+mn-lt"/>
              </a:rPr>
              <a:t>for </a:t>
            </a:r>
            <a:r>
              <a:rPr lang="en-US" sz="2200" b="1" i="1">
                <a:solidFill>
                  <a:srgbClr val="FFFFFF"/>
                </a:solidFill>
                <a:latin typeface="+mn-lt"/>
              </a:rPr>
              <a:t>Operating Intelligently</a:t>
            </a:r>
          </a:p>
        </p:txBody>
      </p:sp>
    </p:spTree>
    <p:extLst>
      <p:ext uri="{BB962C8B-B14F-4D97-AF65-F5344CB8AC3E}">
        <p14:creationId xmlns:p14="http://schemas.microsoft.com/office/powerpoint/2010/main" val="303024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4ED7-609F-0102-B1C5-D636AE18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when to turn off 3GPP [1][2]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E1B0D-F6F3-CE18-E09B-11F1A12059F8}"/>
              </a:ext>
            </a:extLst>
          </p:cNvPr>
          <p:cNvSpPr txBox="1"/>
          <p:nvPr/>
        </p:nvSpPr>
        <p:spPr>
          <a:xfrm>
            <a:off x="5637834" y="6097664"/>
            <a:ext cx="6000888" cy="56817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[1] 3GPP TR 38.864 , “Study on network energy savings for NR (Release 18)”, v.18.1.0, 2023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[2] D. Lopez et al. “A Survey on 5G Radio Access Network Energy Efficiency: Massive MIMO, Lean Carrier Design, Sleep Modes, and Machine Learning”, IEEE Surveys and Tutorials, 2022</a:t>
            </a: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3E4D2-8EA1-4418-2FE6-8537E264332C}"/>
              </a:ext>
            </a:extLst>
          </p:cNvPr>
          <p:cNvSpPr txBox="1"/>
          <p:nvPr/>
        </p:nvSpPr>
        <p:spPr>
          <a:xfrm>
            <a:off x="107771" y="6047509"/>
            <a:ext cx="5590162" cy="568171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Source: </a:t>
            </a:r>
            <a:r>
              <a:rPr kumimoji="0" lang="en-US" sz="1200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Breaking The Energy Consumption Growth In Future Mobile Networks: </a:t>
            </a:r>
            <a:br>
              <a:rPr kumimoji="0" lang="en-US" sz="1200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lang="en-US" sz="1200" i="1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5</a:t>
            </a:r>
            <a:r>
              <a:rPr kumimoji="0" lang="en-US" sz="1200" b="0" i="1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G Enhancements And Machine Learning (IEEE ICC 2022 Tutorial)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2B88C-0368-205A-E725-977DC8CE1F8E}"/>
              </a:ext>
            </a:extLst>
          </p:cNvPr>
          <p:cNvSpPr txBox="1"/>
          <p:nvPr/>
        </p:nvSpPr>
        <p:spPr>
          <a:xfrm>
            <a:off x="7646653" y="5243863"/>
            <a:ext cx="4192055" cy="73437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0674B5-0CFE-0FB9-09EF-6F0C35A5E5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733411" y="1232693"/>
            <a:ext cx="10267964" cy="4392613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33A4B4-FEF7-2EEF-AFAE-FA5B40F6BC8B}"/>
              </a:ext>
            </a:extLst>
          </p:cNvPr>
          <p:cNvSpPr/>
          <p:nvPr/>
        </p:nvSpPr>
        <p:spPr bwMode="auto">
          <a:xfrm>
            <a:off x="795759" y="4149938"/>
            <a:ext cx="10205616" cy="1697181"/>
          </a:xfrm>
          <a:prstGeom prst="rect">
            <a:avLst/>
          </a:prstGeom>
          <a:noFill/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ts val="800"/>
              </a:spcBef>
            </a:pPr>
            <a:r>
              <a:rPr lang="en-US" b="1" dirty="0">
                <a:solidFill>
                  <a:schemeClr val="accent2"/>
                </a:solidFill>
              </a:rPr>
              <a:t>Scope of this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A5034-3EB5-0E52-668E-347D06AFF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312" y="1490388"/>
            <a:ext cx="4488924" cy="2588613"/>
          </a:xfrm>
          <a:prstGeom prst="rect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04E26E-0F14-63FB-6B4E-4E411AD4B2CC}"/>
              </a:ext>
            </a:extLst>
          </p:cNvPr>
          <p:cNvSpPr/>
          <p:nvPr/>
        </p:nvSpPr>
        <p:spPr bwMode="auto">
          <a:xfrm>
            <a:off x="9087254" y="3503352"/>
            <a:ext cx="972764" cy="297092"/>
          </a:xfrm>
          <a:prstGeom prst="ellipse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6C1005-5131-0363-7098-B56D5F2A2D54}"/>
              </a:ext>
            </a:extLst>
          </p:cNvPr>
          <p:cNvSpPr/>
          <p:nvPr/>
        </p:nvSpPr>
        <p:spPr bwMode="auto">
          <a:xfrm>
            <a:off x="8863086" y="1720653"/>
            <a:ext cx="972764" cy="362625"/>
          </a:xfrm>
          <a:prstGeom prst="ellipse">
            <a:avLst/>
          </a:prstGeom>
          <a:noFill/>
          <a:ln w="127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err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8C441B-0C0E-56D9-BC58-0B1CBF95768A}"/>
              </a:ext>
            </a:extLst>
          </p:cNvPr>
          <p:cNvSpPr txBox="1"/>
          <p:nvPr/>
        </p:nvSpPr>
        <p:spPr>
          <a:xfrm>
            <a:off x="10057269" y="3651898"/>
            <a:ext cx="842831" cy="29709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Midnight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63EB6-6566-A868-BBD5-E121DAF9DAB9}"/>
              </a:ext>
            </a:extLst>
          </p:cNvPr>
          <p:cNvSpPr txBox="1"/>
          <p:nvPr/>
        </p:nvSpPr>
        <p:spPr>
          <a:xfrm>
            <a:off x="8020255" y="1498840"/>
            <a:ext cx="842831" cy="29709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kern="1000" cap="none" spc="-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Peak hours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9D5C89-552B-0C89-2B20-608C3882050E}"/>
              </a:ext>
            </a:extLst>
          </p:cNvPr>
          <p:cNvSpPr txBox="1"/>
          <p:nvPr/>
        </p:nvSpPr>
        <p:spPr>
          <a:xfrm>
            <a:off x="10412530" y="1720653"/>
            <a:ext cx="842831" cy="29709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Source: Telecom Italy</a:t>
            </a:r>
            <a:endParaRPr kumimoji="0" lang="en-US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6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7" grpId="0" animBg="1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9727-7094-344A-A70B-52F23519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2979"/>
            <a:ext cx="10521950" cy="1081088"/>
          </a:xfrm>
        </p:spPr>
        <p:txBody>
          <a:bodyPr/>
          <a:lstStyle/>
          <a:p>
            <a:r>
              <a:rPr lang="en-US" dirty="0"/>
              <a:t>More on carrier shutdown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ABD0-9FD5-F4EF-8C68-7EF18B05D6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603920"/>
            <a:ext cx="11471940" cy="4633367"/>
          </a:xfrm>
        </p:spPr>
        <p:txBody>
          <a:bodyPr/>
          <a:lstStyle/>
          <a:p>
            <a:r>
              <a:rPr lang="en-US" dirty="0"/>
              <a:t>Classic Carrier Shutdown (CS) solution implemented in today network:</a:t>
            </a:r>
          </a:p>
          <a:p>
            <a:pPr lvl="1"/>
            <a:r>
              <a:rPr lang="en-US" b="1" dirty="0"/>
              <a:t>Timer-based or Threshold-based solution </a:t>
            </a:r>
            <a:r>
              <a:rPr lang="en-US" dirty="0"/>
              <a:t>for turning on and off carrier(s)</a:t>
            </a:r>
          </a:p>
          <a:p>
            <a:pPr lvl="1"/>
            <a:r>
              <a:rPr lang="en-US" dirty="0"/>
              <a:t>For threshold approach, 2 tunable parameters manually configured by operator: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u="sng" dirty="0"/>
              <a:t>Question</a:t>
            </a:r>
            <a:r>
              <a:rPr lang="en-US" dirty="0"/>
              <a:t>: What is the impact on the performance and user experience?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6"/>
                </a:solidFill>
              </a:rPr>
              <a:t>Can CS solution be enhanced with AI to be more flexible with varying traffic pattern and guarantees UX?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65113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689CEC-30CA-B24F-6822-4D5BB702F0BA}"/>
              </a:ext>
            </a:extLst>
          </p:cNvPr>
          <p:cNvSpPr txBox="1"/>
          <p:nvPr/>
        </p:nvSpPr>
        <p:spPr bwMode="auto">
          <a:xfrm>
            <a:off x="9005161" y="514842"/>
            <a:ext cx="562611" cy="352185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</p:spPr>
        <p:txBody>
          <a:bodyPr vert="horz" wrap="square" lIns="71550" tIns="35778" rIns="72696" bIns="36348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Clr>
                <a:schemeClr val="tx1"/>
              </a:buClr>
            </a:pPr>
            <a:r>
              <a:rPr lang="en-US" sz="1988" dirty="0">
                <a:solidFill>
                  <a:srgbClr val="C00000"/>
                </a:solidFill>
              </a:rPr>
              <a:t>site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6F0C03-0D90-15FD-49E7-211B7BE916FD}"/>
              </a:ext>
            </a:extLst>
          </p:cNvPr>
          <p:cNvGrpSpPr/>
          <p:nvPr/>
        </p:nvGrpSpPr>
        <p:grpSpPr>
          <a:xfrm>
            <a:off x="9443109" y="718237"/>
            <a:ext cx="933856" cy="1013663"/>
            <a:chOff x="1031873" y="3200232"/>
            <a:chExt cx="939709" cy="1020014"/>
          </a:xfrm>
          <a:solidFill>
            <a:schemeClr val="accent3"/>
          </a:solidFill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D21143C-6C2D-9A96-9446-3966755B56DF}"/>
                </a:ext>
              </a:extLst>
            </p:cNvPr>
            <p:cNvSpPr/>
            <p:nvPr/>
          </p:nvSpPr>
          <p:spPr bwMode="auto">
            <a:xfrm rot="5835646">
              <a:off x="1467048" y="3235757"/>
              <a:ext cx="540059" cy="469009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1550" tIns="35778" rIns="72696" bIns="363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5051" indent="-355051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</a:pPr>
              <a:endParaRPr lang="en-US" sz="1988">
                <a:solidFill>
                  <a:schemeClr val="bg1"/>
                </a:solidFill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55BCF491-85C4-5109-3F72-AE4C8202DCAB}"/>
                </a:ext>
              </a:extLst>
            </p:cNvPr>
            <p:cNvSpPr/>
            <p:nvPr/>
          </p:nvSpPr>
          <p:spPr bwMode="auto">
            <a:xfrm rot="5400000">
              <a:off x="996348" y="3458556"/>
              <a:ext cx="540059" cy="469009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1550" tIns="35778" rIns="72696" bIns="363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5051" indent="-355051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</a:pPr>
              <a:endParaRPr lang="en-US" sz="1988">
                <a:solidFill>
                  <a:schemeClr val="bg1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B4EE1C1-AFF4-CE30-FAC5-62720302A864}"/>
                </a:ext>
              </a:extLst>
            </p:cNvPr>
            <p:cNvSpPr/>
            <p:nvPr/>
          </p:nvSpPr>
          <p:spPr bwMode="auto">
            <a:xfrm rot="5209819">
              <a:off x="1454167" y="3715712"/>
              <a:ext cx="540059" cy="469009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1550" tIns="35778" rIns="72696" bIns="363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55051" indent="-355051" fontAlgn="base">
                <a:spcBef>
                  <a:spcPts val="300"/>
                </a:spcBef>
                <a:spcAft>
                  <a:spcPct val="0"/>
                </a:spcAft>
                <a:buFont typeface="Ericsson Hilda" panose="00000500000000000000" pitchFamily="2" charset="0"/>
                <a:buChar char="—"/>
              </a:pPr>
              <a:endParaRPr lang="en-US" sz="1988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8BBB58-A7E3-46BD-CD90-4C7DE8ADFB40}"/>
                  </a:ext>
                </a:extLst>
              </p:cNvPr>
              <p:cNvSpPr txBox="1"/>
              <p:nvPr/>
            </p:nvSpPr>
            <p:spPr>
              <a:xfrm>
                <a:off x="1815035" y="2865630"/>
                <a:ext cx="6118143" cy="179948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600" b="1" i="0" u="none" strike="noStrike" kern="1000" cap="none" spc="-3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3GPP-compliance Threshold-based logic [1]</a:t>
                </a:r>
                <a:endParaRPr kumimoji="0" lang="en-US" sz="1600" b="1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18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buFont typeface="Ericsson Hilda" panose="00000500000000000000" pitchFamily="2" charset="0"/>
                  <a:buChar char="●"/>
                  <a:tabLst/>
                </a:pPr>
                <a:r>
                  <a:rPr kumimoji="0" lang="en-US" sz="16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capacity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coverage</m:t>
                        </m:r>
                      </m:sup>
                    </m:sSubSup>
                  </m:oMath>
                </a14:m>
                <a:r>
                  <a:rPr kumimoji="0" lang="en-US" sz="16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&lt; </a:t>
                </a:r>
                <a:r>
                  <a:rPr kumimoji="0" lang="en-US" sz="1600" b="0" i="0" u="none" strike="noStrike" kern="1000" cap="none" spc="-30" normalizeH="0" baseline="0" noProof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OFF_Thres</a:t>
                </a:r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hold		</a:t>
                </a:r>
                <a:r>
                  <a:rPr lang="en-US" sz="16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PRB  Util. [%]</a:t>
                </a:r>
                <a:endParaRPr kumimoji="0" lang="en-US" sz="1600" b="0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lvl="1" algn="l" rtl="0" fontAlgn="base">
                  <a:spcBef>
                    <a:spcPts val="800"/>
                  </a:spcBef>
                  <a:spcAft>
                    <a:spcPct val="0"/>
                  </a:spcAft>
                </a:pPr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               </a:t>
                </a:r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</a:t>
                </a:r>
                <a:r>
                  <a:rPr kumimoji="0" lang="en-US" sz="16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Deactivate Capacity Cell and Migrate Load to Coverage Cell</a:t>
                </a:r>
              </a:p>
              <a:p>
                <a:pPr marL="180000" lvl="1" indent="-180000" algn="l" rtl="0" fontAlgn="base">
                  <a:spcBef>
                    <a:spcPts val="8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●"/>
                </a:pPr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coverage</m:t>
                        </m:r>
                      </m:sup>
                    </m:sSub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&gt; </a:t>
                </a:r>
                <a:r>
                  <a:rPr lang="en-US" sz="1600" kern="1000" spc="-3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ON_Threshold</a:t>
                </a:r>
                <a:endParaRPr lang="en-US" sz="1600" kern="1000" spc="-3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 lvl="2" algn="l" rtl="0" fontAlgn="base">
                  <a:spcBef>
                    <a:spcPts val="800"/>
                  </a:spcBef>
                  <a:spcAft>
                    <a:spcPct val="0"/>
                  </a:spcAft>
                </a:pPr>
                <a:r>
                  <a:rPr lang="en-US" sz="1600" kern="1000" spc="-3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Wingdings" panose="05000000000000000000" pitchFamily="2" charset="2"/>
                  </a:rPr>
                  <a:t>                </a:t>
                </a:r>
                <a:r>
                  <a:rPr kumimoji="0" lang="en-US" sz="16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Activate Capacity Cell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C8BBB58-A7E3-46BD-CD90-4C7DE8ADF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035" y="2865630"/>
                <a:ext cx="6118143" cy="1799483"/>
              </a:xfrm>
              <a:prstGeom prst="rect">
                <a:avLst/>
              </a:prstGeom>
              <a:blipFill>
                <a:blip r:embed="rId3"/>
                <a:stretch>
                  <a:fillRect l="-796" t="-1347" r="-398" b="-6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D205F0C0-7C27-F9A3-EE7B-7C0E2D5704E7}"/>
              </a:ext>
            </a:extLst>
          </p:cNvPr>
          <p:cNvSpPr txBox="1"/>
          <p:nvPr/>
        </p:nvSpPr>
        <p:spPr>
          <a:xfrm>
            <a:off x="4916001" y="6450759"/>
            <a:ext cx="7103438" cy="47651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1100" b="0" i="0">
                <a:solidFill>
                  <a:srgbClr val="222222"/>
                </a:solidFill>
                <a:effectLst/>
                <a:latin typeface="+mj-lt"/>
              </a:rPr>
              <a:t>[1] López-Pérez, David, et al. "Data-driven Energy Efficiency Modelling in Large-scale Networks: An Expert Knowledge and ML-based Approach." </a:t>
            </a:r>
            <a:r>
              <a:rPr lang="en-US" sz="1100" b="0" i="1">
                <a:solidFill>
                  <a:srgbClr val="222222"/>
                </a:solidFill>
                <a:effectLst/>
                <a:latin typeface="+mj-lt"/>
              </a:rPr>
              <a:t>IEEE Transactions on Machine Learning in Communications and Networking</a:t>
            </a:r>
            <a:r>
              <a:rPr lang="en-US" sz="1100" b="0" i="0">
                <a:solidFill>
                  <a:srgbClr val="222222"/>
                </a:solidFill>
                <a:effectLst/>
                <a:latin typeface="+mj-lt"/>
              </a:rPr>
              <a:t> (2024).</a:t>
            </a:r>
            <a:endParaRPr kumimoji="0" lang="en-US" sz="11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12DD978-5CDA-1828-DD4F-8C9C7D4F782F}"/>
              </a:ext>
            </a:extLst>
          </p:cNvPr>
          <p:cNvGrpSpPr/>
          <p:nvPr/>
        </p:nvGrpSpPr>
        <p:grpSpPr>
          <a:xfrm>
            <a:off x="8726597" y="2391168"/>
            <a:ext cx="3300736" cy="2273945"/>
            <a:chOff x="8561263" y="2549819"/>
            <a:chExt cx="3300736" cy="2273945"/>
          </a:xfrm>
        </p:grpSpPr>
        <p:sp>
          <p:nvSpPr>
            <p:cNvPr id="24" name="Cylinder 23">
              <a:extLst>
                <a:ext uri="{FF2B5EF4-FFF2-40B4-BE49-F238E27FC236}">
                  <a16:creationId xmlns:a16="http://schemas.microsoft.com/office/drawing/2014/main" id="{5A85B446-A06D-9953-CB32-81966B3A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4301726"/>
              <a:ext cx="3300736" cy="522038"/>
            </a:xfrm>
            <a:prstGeom prst="can">
              <a:avLst>
                <a:gd name="adj" fmla="val 40621"/>
              </a:avLst>
            </a:prstGeom>
            <a:solidFill>
              <a:schemeClr val="accent2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8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0.7GHz	10MHz</a:t>
              </a:r>
            </a:p>
          </p:txBody>
        </p:sp>
        <p:sp>
          <p:nvSpPr>
            <p:cNvPr id="25" name="Cylinder 24">
              <a:extLst>
                <a:ext uri="{FF2B5EF4-FFF2-40B4-BE49-F238E27FC236}">
                  <a16:creationId xmlns:a16="http://schemas.microsoft.com/office/drawing/2014/main" id="{92224D78-1578-EB3E-2B8F-9E9EB29DE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996853"/>
              <a:ext cx="3156100" cy="525492"/>
            </a:xfrm>
            <a:prstGeom prst="can">
              <a:avLst>
                <a:gd name="adj" fmla="val 40621"/>
              </a:avLst>
            </a:prstGeom>
            <a:solidFill>
              <a:schemeClr val="accent2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8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0.8GHz	10MHz</a:t>
              </a:r>
            </a:p>
          </p:txBody>
        </p:sp>
        <p:sp>
          <p:nvSpPr>
            <p:cNvPr id="26" name="Cylinder 25">
              <a:extLst>
                <a:ext uri="{FF2B5EF4-FFF2-40B4-BE49-F238E27FC236}">
                  <a16:creationId xmlns:a16="http://schemas.microsoft.com/office/drawing/2014/main" id="{D287F070-48FE-1124-6129-529D7A2E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768937"/>
              <a:ext cx="2938818" cy="442248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lang="sv-SE" sz="1600" dirty="0">
                  <a:latin typeface="Ericsson Hilda"/>
                  <a:ea typeface="+mn-ea"/>
                  <a:cs typeface="+mn-cs"/>
                </a:rPr>
                <a:t>1.8GHz</a:t>
              </a:r>
              <a:r>
                <a:rPr kumimoji="0" lang="sv-SE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	20MHz</a:t>
              </a:r>
            </a:p>
          </p:txBody>
        </p:sp>
        <p:sp>
          <p:nvSpPr>
            <p:cNvPr id="27" name="Cylinder 26">
              <a:extLst>
                <a:ext uri="{FF2B5EF4-FFF2-40B4-BE49-F238E27FC236}">
                  <a16:creationId xmlns:a16="http://schemas.microsoft.com/office/drawing/2014/main" id="{EEE3E27B-1078-2112-7C32-1719D5ADA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428887"/>
              <a:ext cx="2814898" cy="477426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2.1GHz	15MHz</a:t>
              </a:r>
            </a:p>
          </p:txBody>
        </p:sp>
        <p:sp>
          <p:nvSpPr>
            <p:cNvPr id="28" name="Cylinder 27">
              <a:extLst>
                <a:ext uri="{FF2B5EF4-FFF2-40B4-BE49-F238E27FC236}">
                  <a16:creationId xmlns:a16="http://schemas.microsoft.com/office/drawing/2014/main" id="{E1F85B98-BCDB-9272-EEC4-8441AAEB8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111062"/>
              <a:ext cx="2547777" cy="465219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2.6GHz	20MHz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D8A6055-47BE-5480-491F-65E12284B465}"/>
                </a:ext>
              </a:extLst>
            </p:cNvPr>
            <p:cNvSpPr/>
            <p:nvPr/>
          </p:nvSpPr>
          <p:spPr bwMode="auto">
            <a:xfrm>
              <a:off x="9929646" y="2626041"/>
              <a:ext cx="213317" cy="127224"/>
            </a:xfrm>
            <a:prstGeom prst="ellipse">
              <a:avLst/>
            </a:prstGeom>
            <a:solidFill>
              <a:schemeClr val="accent4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28983-5478-AA4F-5A1C-DDCFC905E041}"/>
                </a:ext>
              </a:extLst>
            </p:cNvPr>
            <p:cNvSpPr txBox="1"/>
            <p:nvPr/>
          </p:nvSpPr>
          <p:spPr>
            <a:xfrm>
              <a:off x="10167348" y="2549819"/>
              <a:ext cx="1618089" cy="221457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kern="1000" spc="-3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rPr>
                <a:t>Capacity</a:t>
              </a:r>
              <a:r>
                <a:rPr kumimoji="0" lang="en-US" sz="1400" b="0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 carrier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6595A3-06F2-88E2-C5C1-0B20D36114FA}"/>
                </a:ext>
              </a:extLst>
            </p:cNvPr>
            <p:cNvSpPr/>
            <p:nvPr/>
          </p:nvSpPr>
          <p:spPr bwMode="auto">
            <a:xfrm>
              <a:off x="9929646" y="2871458"/>
              <a:ext cx="213317" cy="127224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48FD2F-5B87-7CE0-B336-A6BAD0356CDE}"/>
                </a:ext>
              </a:extLst>
            </p:cNvPr>
            <p:cNvSpPr txBox="1"/>
            <p:nvPr/>
          </p:nvSpPr>
          <p:spPr>
            <a:xfrm>
              <a:off x="10167347" y="2791598"/>
              <a:ext cx="1525457" cy="221457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kern="1000" cap="none" spc="-3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Coverage carrier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80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99727-7094-344A-A70B-52F23519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ABD0-9FD5-F4EF-8C68-7EF18B05D6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151152"/>
            <a:ext cx="7859645" cy="4785992"/>
          </a:xfrm>
        </p:spPr>
        <p:txBody>
          <a:bodyPr/>
          <a:lstStyle/>
          <a:p>
            <a:r>
              <a:rPr lang="en-US" dirty="0"/>
              <a:t>Consider a single sector within a site have multiple frequency layers:</a:t>
            </a:r>
          </a:p>
          <a:p>
            <a:pPr lvl="1"/>
            <a:r>
              <a:rPr lang="en-US" sz="1800" dirty="0"/>
              <a:t>2 coverage (low-band) layers: </a:t>
            </a:r>
            <a:r>
              <a:rPr lang="en-US" sz="1800" dirty="0">
                <a:solidFill>
                  <a:schemeClr val="accent2"/>
                </a:solidFill>
              </a:rPr>
              <a:t>0.7, 0.8 GHz</a:t>
            </a:r>
          </a:p>
          <a:p>
            <a:pPr lvl="1"/>
            <a:r>
              <a:rPr lang="en-US" sz="1800" dirty="0"/>
              <a:t>3 capacity (mid-band) layers: </a:t>
            </a:r>
            <a:r>
              <a:rPr lang="en-US" sz="1800" dirty="0">
                <a:solidFill>
                  <a:schemeClr val="accent4"/>
                </a:solidFill>
              </a:rPr>
              <a:t>1.8, 2.1, 2.6 GHz</a:t>
            </a:r>
          </a:p>
          <a:p>
            <a:pPr marL="265113" lvl="1" indent="0">
              <a:buNone/>
            </a:pPr>
            <a:endParaRPr lang="en-US" dirty="0"/>
          </a:p>
          <a:p>
            <a:r>
              <a:rPr lang="en-US" b="1" dirty="0"/>
              <a:t>Given real dataset from operator</a:t>
            </a:r>
            <a:r>
              <a:rPr lang="en-US" dirty="0"/>
              <a:t>, metrics per layer can be utilized:</a:t>
            </a:r>
          </a:p>
          <a:p>
            <a:pPr lvl="1"/>
            <a:r>
              <a:rPr lang="en-US" sz="1800" dirty="0"/>
              <a:t>Number of RRC (UE)</a:t>
            </a:r>
          </a:p>
          <a:p>
            <a:pPr lvl="1"/>
            <a:r>
              <a:rPr lang="en-US" sz="1800" dirty="0"/>
              <a:t>Number of PRB Utilization (Load)</a:t>
            </a:r>
          </a:p>
          <a:p>
            <a:pPr lvl="1"/>
            <a:r>
              <a:rPr lang="en-US" sz="1800" dirty="0"/>
              <a:t>UE DL Throughput distribution (To Measure UX Performance)</a:t>
            </a:r>
          </a:p>
          <a:p>
            <a:pPr lvl="1"/>
            <a:endParaRPr lang="en-US" sz="1800" dirty="0"/>
          </a:p>
          <a:p>
            <a:r>
              <a:rPr lang="en-US" dirty="0"/>
              <a:t>The objective is a ML approach for Carrier Sleep with better gain than Threshold-based approach:</a:t>
            </a:r>
          </a:p>
          <a:p>
            <a:pPr lvl="1"/>
            <a:r>
              <a:rPr lang="en-US" sz="1800" dirty="0"/>
              <a:t>Directly deactivates capacity carriers</a:t>
            </a:r>
          </a:p>
          <a:p>
            <a:pPr lvl="1"/>
            <a:r>
              <a:rPr lang="en-US" sz="1800" dirty="0"/>
              <a:t>Distribution of UE to the remaining active carriers</a:t>
            </a:r>
          </a:p>
          <a:p>
            <a:pPr lvl="1"/>
            <a:r>
              <a:rPr lang="en-US" sz="1800" dirty="0"/>
              <a:t>User Experience guarantees</a:t>
            </a:r>
          </a:p>
        </p:txBody>
      </p:sp>
      <p:pic>
        <p:nvPicPr>
          <p:cNvPr id="10" name="Picture 9" descr="A diagram of a diagram&#10;&#10;Description automatically generated">
            <a:extLst>
              <a:ext uri="{FF2B5EF4-FFF2-40B4-BE49-F238E27FC236}">
                <a16:creationId xmlns:a16="http://schemas.microsoft.com/office/drawing/2014/main" id="{6AA91D77-2D65-8E17-4450-58D4EC0BC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70" y="4110653"/>
            <a:ext cx="3585171" cy="2070834"/>
          </a:xfrm>
          <a:prstGeom prst="rect">
            <a:avLst/>
          </a:prstGeom>
          <a:ln w="9525"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AA03ED2-3C5C-619C-7AD7-7624DC2FDE9C}"/>
              </a:ext>
            </a:extLst>
          </p:cNvPr>
          <p:cNvGrpSpPr/>
          <p:nvPr/>
        </p:nvGrpSpPr>
        <p:grpSpPr>
          <a:xfrm>
            <a:off x="8682314" y="996291"/>
            <a:ext cx="3300736" cy="2273945"/>
            <a:chOff x="8561263" y="2549819"/>
            <a:chExt cx="3300736" cy="2273945"/>
          </a:xfrm>
        </p:grpSpPr>
        <p:sp>
          <p:nvSpPr>
            <p:cNvPr id="5" name="Cylinder 4">
              <a:extLst>
                <a:ext uri="{FF2B5EF4-FFF2-40B4-BE49-F238E27FC236}">
                  <a16:creationId xmlns:a16="http://schemas.microsoft.com/office/drawing/2014/main" id="{CCBF0BEE-4F58-5116-D97B-2B349C7DB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4301726"/>
              <a:ext cx="3300736" cy="522038"/>
            </a:xfrm>
            <a:prstGeom prst="can">
              <a:avLst>
                <a:gd name="adj" fmla="val 40621"/>
              </a:avLst>
            </a:prstGeom>
            <a:solidFill>
              <a:schemeClr val="accent2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8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0.7GHz	10MHz</a:t>
              </a:r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D5BD8F55-F6BC-B4F0-EF8B-A7F5F4C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996853"/>
              <a:ext cx="3156100" cy="525492"/>
            </a:xfrm>
            <a:prstGeom prst="can">
              <a:avLst>
                <a:gd name="adj" fmla="val 40621"/>
              </a:avLst>
            </a:prstGeom>
            <a:solidFill>
              <a:schemeClr val="accent2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R="0" lvl="8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0.8GHz	10MHz</a:t>
              </a:r>
            </a:p>
          </p:txBody>
        </p:sp>
        <p:sp>
          <p:nvSpPr>
            <p:cNvPr id="7" name="Cylinder 6">
              <a:extLst>
                <a:ext uri="{FF2B5EF4-FFF2-40B4-BE49-F238E27FC236}">
                  <a16:creationId xmlns:a16="http://schemas.microsoft.com/office/drawing/2014/main" id="{191448B0-8B6E-A5A9-3983-1DB210857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768937"/>
              <a:ext cx="2938818" cy="442248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lang="sv-SE" sz="1600" dirty="0">
                  <a:latin typeface="Ericsson Hilda"/>
                  <a:ea typeface="+mn-ea"/>
                  <a:cs typeface="+mn-cs"/>
                </a:rPr>
                <a:t>1.8GHz</a:t>
              </a:r>
              <a:r>
                <a:rPr kumimoji="0" lang="sv-SE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	20MHz</a:t>
              </a:r>
            </a:p>
          </p:txBody>
        </p:sp>
        <p:sp>
          <p:nvSpPr>
            <p:cNvPr id="8" name="Cylinder 7">
              <a:extLst>
                <a:ext uri="{FF2B5EF4-FFF2-40B4-BE49-F238E27FC236}">
                  <a16:creationId xmlns:a16="http://schemas.microsoft.com/office/drawing/2014/main" id="{9C163239-8ADE-7802-213E-3ABE7DA7A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428887"/>
              <a:ext cx="2814898" cy="477426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kumimoji="0" lang="sv-SE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2.1GHz	15MHz</a:t>
              </a: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75A51AC0-5A64-0B50-12FD-1BF792AC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263" y="3111062"/>
              <a:ext cx="2547777" cy="465219"/>
            </a:xfrm>
            <a:prstGeom prst="can">
              <a:avLst>
                <a:gd name="adj" fmla="val 30350"/>
              </a:avLst>
            </a:prstGeom>
            <a:solidFill>
              <a:schemeClr val="accent4"/>
            </a:solidFill>
            <a:ln w="12700" cap="flat" cmpd="sng" algn="ctr">
              <a:solidFill>
                <a:schemeClr val="accent1">
                  <a:lumMod val="75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spcBef>
                  <a:spcPts val="800"/>
                </a:spcBef>
                <a:defRPr/>
              </a:pPr>
              <a:r>
                <a:rPr kumimoji="0" lang="sv-SE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2.6GHz	20MHz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8EDFCB-1A35-3881-DE91-549271E0861F}"/>
                </a:ext>
              </a:extLst>
            </p:cNvPr>
            <p:cNvSpPr/>
            <p:nvPr/>
          </p:nvSpPr>
          <p:spPr bwMode="auto">
            <a:xfrm>
              <a:off x="9929646" y="2626041"/>
              <a:ext cx="213317" cy="127224"/>
            </a:xfrm>
            <a:prstGeom prst="ellipse">
              <a:avLst/>
            </a:prstGeom>
            <a:solidFill>
              <a:schemeClr val="accent4"/>
            </a:solidFill>
            <a:ln w="19050" cap="flat" cmpd="sng" algn="ctr">
              <a:solidFill>
                <a:schemeClr val="accent2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5BB725F-C055-ED0F-98BA-F5BB3A8B8CE7}"/>
                </a:ext>
              </a:extLst>
            </p:cNvPr>
            <p:cNvSpPr txBox="1"/>
            <p:nvPr/>
          </p:nvSpPr>
          <p:spPr>
            <a:xfrm>
              <a:off x="10167348" y="2549819"/>
              <a:ext cx="1618089" cy="221457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1400" kern="1000" spc="-30">
                  <a:solidFill>
                    <a:schemeClr val="tx1"/>
                  </a:solidFill>
                  <a:latin typeface="+mn-lt"/>
                  <a:ea typeface="+mn-ea"/>
                  <a:cs typeface="Calibri" panose="020F0502020204030204" pitchFamily="34" charset="0"/>
                </a:rPr>
                <a:t>Capacity</a:t>
              </a:r>
              <a:r>
                <a:rPr kumimoji="0" lang="en-US" sz="1400" b="0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 carrier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12A7206-E405-4FE6-60F9-DFE605433BC6}"/>
                </a:ext>
              </a:extLst>
            </p:cNvPr>
            <p:cNvSpPr/>
            <p:nvPr/>
          </p:nvSpPr>
          <p:spPr bwMode="auto">
            <a:xfrm>
              <a:off x="9929646" y="2871458"/>
              <a:ext cx="213317" cy="127224"/>
            </a:xfrm>
            <a:prstGeom prst="ellipse">
              <a:avLst/>
            </a:prstGeom>
            <a:solidFill>
              <a:schemeClr val="accent2"/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rgbClr val="FFFFFF"/>
                </a:solidFill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F2B874-E8DE-9C82-5789-89BBEF5AF231}"/>
                </a:ext>
              </a:extLst>
            </p:cNvPr>
            <p:cNvSpPr txBox="1"/>
            <p:nvPr/>
          </p:nvSpPr>
          <p:spPr>
            <a:xfrm>
              <a:off x="10167347" y="2791598"/>
              <a:ext cx="1525457" cy="221457"/>
            </a:xfrm>
            <a:prstGeom prst="rect">
              <a:avLst/>
            </a:prstGeom>
          </p:spPr>
          <p:txBody>
            <a:bodyPr vert="horz" wrap="squar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0" i="0" u="none" strike="noStrike" kern="1000" cap="none" spc="-3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Calibri" panose="020F0502020204030204" pitchFamily="34" charset="0"/>
                </a:rPr>
                <a:t>Coverage carrier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47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278D-2ADF-5FCF-506E-664B96C6A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with real deployment</a:t>
            </a:r>
            <a:br>
              <a:rPr lang="en-US" dirty="0"/>
            </a:br>
            <a:r>
              <a:rPr lang="en-US" sz="2400" i="1" dirty="0"/>
              <a:t>PPO is trained on 3 weeks and test on 2 weeks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9B5B-D50B-C60F-78BA-7759743ACFC4}"/>
              </a:ext>
            </a:extLst>
          </p:cNvPr>
          <p:cNvSpPr txBox="1"/>
          <p:nvPr/>
        </p:nvSpPr>
        <p:spPr>
          <a:xfrm>
            <a:off x="5542778" y="1827798"/>
            <a:ext cx="3573573" cy="61172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algn="l" rtl="0" fontAlgn="base">
              <a:spcBef>
                <a:spcPts val="800"/>
              </a:spcBef>
              <a:spcAft>
                <a:spcPct val="0"/>
              </a:spcAft>
            </a:pPr>
            <a:r>
              <a:rPr lang="en-US" sz="20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Fixed</a:t>
            </a:r>
            <a:r>
              <a:rPr kumimoji="0" lang="en-US" sz="20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</a:t>
            </a:r>
            <a:r>
              <a:rPr lang="en-US" sz="20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Threshold</a:t>
            </a: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EA5E3-1D14-EB2C-4B46-ACC353D373C5}"/>
              </a:ext>
            </a:extLst>
          </p:cNvPr>
          <p:cNvSpPr txBox="1"/>
          <p:nvPr/>
        </p:nvSpPr>
        <p:spPr>
          <a:xfrm>
            <a:off x="9224373" y="1839058"/>
            <a:ext cx="2679401" cy="61172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>
                <a:solidFill>
                  <a:schemeClr val="tx1"/>
                </a:solidFill>
                <a:latin typeface="Ericsson Hilda"/>
                <a:ea typeface="+mn-ea"/>
                <a:cs typeface="+mn-cs"/>
              </a:rPr>
              <a:t>Dynamic Threshold</a:t>
            </a: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E76320-BF96-70C5-ADDD-798EFB8634FE}"/>
                  </a:ext>
                </a:extLst>
              </p:cNvPr>
              <p:cNvSpPr txBox="1"/>
              <p:nvPr/>
            </p:nvSpPr>
            <p:spPr>
              <a:xfrm>
                <a:off x="8070011" y="21580"/>
                <a:ext cx="3046393" cy="139735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wrap="square" lIns="72000" tIns="36000" rIns="72000" bIns="36000" rtlCol="0" anchor="t">
                <a:noAutofit/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sz="1100" b="1" i="0" u="none" strike="noStrike" kern="1000" cap="none" spc="-30" normalizeH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Threshold-based logic</a:t>
                </a:r>
                <a:endParaRPr kumimoji="0" lang="en-US" sz="1100" b="1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  <a:p>
                <a:pPr marL="180000" marR="0" indent="-180000" algn="l" defTabSz="914400" rtl="0" eaLnBrk="1" fontAlgn="base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ct val="0"/>
                  </a:spcAft>
                  <a:buClrTx/>
                  <a:buSzTx/>
                  <a:buFont typeface="Ericsson Hilda" panose="00000500000000000000" pitchFamily="2" charset="0"/>
                  <a:buChar char="●"/>
                  <a:tabLst/>
                </a:pPr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capacity</m:t>
                        </m:r>
                      </m:sup>
                    </m:sSubSup>
                  </m:oMath>
                </a14:m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coverage</m:t>
                        </m:r>
                      </m:sup>
                    </m:sSubSup>
                  </m:oMath>
                </a14:m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  &lt; </a:t>
                </a:r>
                <a:r>
                  <a:rPr kumimoji="0" lang="en-US" sz="1100" b="0" i="0" u="none" strike="noStrike" kern="1000" cap="none" spc="-30" normalizeH="0" baseline="0" noProof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OFF_Thres</a:t>
                </a:r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 (0.4):</a:t>
                </a:r>
              </a:p>
              <a:p>
                <a:pPr lvl="1" algn="l" rtl="0" fontAlgn="base">
                  <a:spcBef>
                    <a:spcPts val="800"/>
                  </a:spcBef>
                  <a:spcAft>
                    <a:spcPct val="0"/>
                  </a:spcAft>
                </a:pPr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</a:rPr>
                  <a:t>                </a:t>
                </a:r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  <a:sym typeface="Wingdings" panose="05000000000000000000" pitchFamily="2" charset="2"/>
                  </a:rPr>
                  <a:t></a:t>
                </a:r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Deactivate Cap and Migrate Load to </a:t>
                </a:r>
                <a:r>
                  <a:rPr kumimoji="0" lang="en-US" sz="1100" b="0" i="0" u="none" strike="noStrike" kern="1000" cap="none" spc="-30" normalizeH="0" baseline="0" noProof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Cov</a:t>
                </a:r>
                <a:endParaRPr kumimoji="0" lang="en-US" sz="1100" b="0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  <a:p>
                <a:pPr marL="180000" lvl="1" indent="-180000" algn="l" rtl="0" fontAlgn="base">
                  <a:spcBef>
                    <a:spcPts val="800"/>
                  </a:spcBef>
                  <a:spcAft>
                    <a:spcPct val="0"/>
                  </a:spcAft>
                  <a:buFont typeface="Ericsson Hilda" panose="00000500000000000000" pitchFamily="2" charset="0"/>
                  <a:buChar char="●"/>
                </a:pPr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1100" b="0" i="0" smtClean="0">
                            <a:latin typeface="Cambria Math" panose="02040503050406030204" pitchFamily="18" charset="0"/>
                          </a:rPr>
                          <m:t>coverage</m:t>
                        </m:r>
                      </m:sup>
                    </m:sSubSup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</a:rPr>
                  <a:t>&gt; </a:t>
                </a:r>
                <a:r>
                  <a:rPr lang="en-US" sz="1100" kern="1000" spc="-30" err="1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</a:rPr>
                  <a:t>ON_Threshold</a:t>
                </a:r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</a:rPr>
                  <a:t> (0.6):</a:t>
                </a:r>
              </a:p>
              <a:p>
                <a:pPr lvl="2" algn="l" rtl="0" fontAlgn="base">
                  <a:spcBef>
                    <a:spcPts val="800"/>
                  </a:spcBef>
                  <a:spcAft>
                    <a:spcPct val="0"/>
                  </a:spcAft>
                </a:pPr>
                <a:r>
                  <a:rPr lang="en-US" sz="1100" kern="1000" spc="-30">
                    <a:solidFill>
                      <a:schemeClr val="tx1"/>
                    </a:solidFill>
                    <a:latin typeface="Ericsson Hilda"/>
                    <a:ea typeface="+mn-ea"/>
                    <a:cs typeface="+mn-cs"/>
                    <a:sym typeface="Wingdings" panose="05000000000000000000" pitchFamily="2" charset="2"/>
                  </a:rPr>
                  <a:t>                </a:t>
                </a:r>
                <a:r>
                  <a:rPr kumimoji="0" lang="en-US" sz="1100" b="0" i="0" u="none" strike="noStrike" kern="1000" cap="none" spc="-3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Activate </a:t>
                </a:r>
                <a:r>
                  <a:rPr kumimoji="0" lang="en-US" sz="1100" b="0" i="0" u="none" strike="noStrike" kern="1000" cap="none" spc="-30" normalizeH="0" baseline="0" noProof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ricsson Hilda"/>
                    <a:ea typeface="+mn-ea"/>
                    <a:cs typeface="+mn-cs"/>
                  </a:rPr>
                  <a:t>CapCell</a:t>
                </a:r>
                <a:endParaRPr kumimoji="0" lang="en-US" sz="1100" b="0" i="0" u="none" strike="noStrike" kern="1000" cap="none" spc="-3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E76320-BF96-70C5-ADDD-798EFB863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011" y="21580"/>
                <a:ext cx="3046393" cy="1397352"/>
              </a:xfrm>
              <a:prstGeom prst="rect">
                <a:avLst/>
              </a:prstGeom>
              <a:blipFill>
                <a:blip r:embed="rId3"/>
                <a:stretch>
                  <a:fillRect l="-398" t="-433" b="-43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0704BB8-C46A-C2F0-CEE5-2546F383746B}"/>
              </a:ext>
            </a:extLst>
          </p:cNvPr>
          <p:cNvSpPr/>
          <p:nvPr/>
        </p:nvSpPr>
        <p:spPr bwMode="auto">
          <a:xfrm>
            <a:off x="479425" y="1577427"/>
            <a:ext cx="11606850" cy="30555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accent2"/>
                </a:solidFill>
                <a:latin typeface="+mn-lt"/>
              </a:rPr>
              <a:t>Single day behavior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EC59EF-A6C7-50FA-83E7-419927A25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407" y="2213690"/>
            <a:ext cx="3523819" cy="22757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114432-B359-E0AC-846A-9635CFAAB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555" y="2213690"/>
            <a:ext cx="3413128" cy="2209800"/>
          </a:xfrm>
          <a:prstGeom prst="rect">
            <a:avLst/>
          </a:prstGeom>
        </p:spPr>
      </p:pic>
      <p:pic>
        <p:nvPicPr>
          <p:cNvPr id="23" name="Content Placeholder 3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2E74C300-2B26-A4D1-CF99-F6E9CA0FF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35" y="5002568"/>
            <a:ext cx="4968240" cy="18327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E12A1D-00DA-28F2-D50C-E5EE7594F2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051" y="5186969"/>
            <a:ext cx="4968240" cy="10876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6472933-DF72-7782-AAE8-E6CA948AB413}"/>
              </a:ext>
            </a:extLst>
          </p:cNvPr>
          <p:cNvSpPr txBox="1"/>
          <p:nvPr/>
        </p:nvSpPr>
        <p:spPr>
          <a:xfrm>
            <a:off x="2268821" y="1893552"/>
            <a:ext cx="2451100" cy="61172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DRL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363D378-1A78-7A6D-2936-B56DD0BA49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582030" y="6343503"/>
            <a:ext cx="4854406" cy="7814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635BFD4-217C-1484-2B5D-C0A19E84F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351" y="2213690"/>
            <a:ext cx="3451617" cy="223866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6402D95-70AD-066C-4DAF-6F782A876840}"/>
              </a:ext>
            </a:extLst>
          </p:cNvPr>
          <p:cNvSpPr txBox="1"/>
          <p:nvPr/>
        </p:nvSpPr>
        <p:spPr>
          <a:xfrm>
            <a:off x="1409396" y="4801600"/>
            <a:ext cx="3965285" cy="73632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/>
              <a:t>Single day carrier up-time (%)</a:t>
            </a: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AA0EA-7D30-81EE-85C6-C97773A739FD}"/>
              </a:ext>
            </a:extLst>
          </p:cNvPr>
          <p:cNvSpPr txBox="1"/>
          <p:nvPr/>
        </p:nvSpPr>
        <p:spPr>
          <a:xfrm>
            <a:off x="8652864" y="4625211"/>
            <a:ext cx="3965285" cy="73632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/>
              <a:t>2-week generalization</a:t>
            </a:r>
            <a:endParaRPr kumimoji="0" lang="en-US" sz="2000" b="0" i="0" u="none" strike="noStrike" kern="1000" cap="none" spc="-3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0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530E3B7-5A67-48F4-82BF-02882396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8E8F9E-D1C4-4C6A-B250-14307A8860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551052"/>
            <a:ext cx="11233150" cy="5306948"/>
          </a:xfrm>
        </p:spPr>
        <p:txBody>
          <a:bodyPr/>
          <a:lstStyle/>
          <a:p>
            <a:r>
              <a:rPr lang="en-US" dirty="0"/>
              <a:t>Breaking the energy curve in mobile is a long journey requiring a holistic approach</a:t>
            </a:r>
          </a:p>
          <a:p>
            <a:r>
              <a:rPr lang="en-US" dirty="0"/>
              <a:t>The solution presented focuses on RAN, a long time scale solution (carrier shutdown)</a:t>
            </a:r>
          </a:p>
          <a:p>
            <a:r>
              <a:rPr lang="en-US" dirty="0"/>
              <a:t>Many existing solutions are complementary </a:t>
            </a:r>
          </a:p>
          <a:p>
            <a:pPr lvl="1"/>
            <a:r>
              <a:rPr lang="en-US" dirty="0"/>
              <a:t>The need for a holistic approach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Then, What about the next </a:t>
            </a:r>
            <a:r>
              <a:rPr lang="en-US" dirty="0" err="1">
                <a:solidFill>
                  <a:schemeClr val="accent6"/>
                </a:solidFill>
              </a:rPr>
              <a:t>Gs</a:t>
            </a:r>
            <a:r>
              <a:rPr lang="en-US" dirty="0">
                <a:solidFill>
                  <a:schemeClr val="accent6"/>
                </a:solidFill>
              </a:rPr>
              <a:t>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More reading</a:t>
            </a:r>
          </a:p>
          <a:p>
            <a:pPr marL="0" indent="0">
              <a:buNone/>
            </a:pPr>
            <a:r>
              <a:rPr lang="en-US" sz="1600" dirty="0"/>
              <a:t>[1] Data-driven Energy Optimization in Mobile Networks with User Experience Guarantees, </a:t>
            </a:r>
            <a:r>
              <a:rPr lang="en-US" sz="1400" i="0" u="none" strike="noStrike" dirty="0">
                <a:solidFill>
                  <a:srgbClr val="181818"/>
                </a:solidFill>
                <a:effectLst/>
                <a:latin typeface="Ericsson Hilda" panose="00000500000000000000" pitchFamily="2" charset="0"/>
              </a:rPr>
              <a:t>Anh-Khoa Dang, Hicham Khalife, Mathias Sintorn, Stephane Rovedakis, Stefano Secci, IEEE Infocom 2025</a:t>
            </a:r>
          </a:p>
          <a:p>
            <a:pPr marL="0" indent="0">
              <a:buNone/>
            </a:pPr>
            <a:r>
              <a:rPr lang="en-US" sz="1600" dirty="0"/>
              <a:t>[1] 'Energy Optimization for Multi-Band Cellular Networks: a Traffic Prediction-Based Strategy, </a:t>
            </a:r>
            <a:r>
              <a:rPr lang="en-US" sz="1400" i="0" u="none" strike="noStrike" dirty="0">
                <a:solidFill>
                  <a:srgbClr val="181818"/>
                </a:solidFill>
                <a:effectLst/>
                <a:latin typeface="Ericsson Hilda" panose="00000500000000000000" pitchFamily="2" charset="0"/>
              </a:rPr>
              <a:t>Anh-Khoa Dang, Hicham Khalife, Stephane Rovedakis, Stefano Secci, Mathias Sintorn, IEEE ICMLCN 2025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[2] Deep Reinforcement Learning for Joint Energy Saving and traffic Handling in </a:t>
            </a:r>
            <a:r>
              <a:rPr lang="en-US" sz="1600" dirty="0" err="1">
                <a:solidFill>
                  <a:srgbClr val="181818"/>
                </a:solidFill>
                <a:latin typeface="Ericsson Hilda" panose="00000500000000000000" pitchFamily="2" charset="0"/>
              </a:rPr>
              <a:t>xG</a:t>
            </a:r>
            <a:r>
              <a:rPr lang="en-US" sz="1600" dirty="0">
                <a:solidFill>
                  <a:srgbClr val="181818"/>
                </a:solidFill>
                <a:latin typeface="Ericsson Hilda" panose="00000500000000000000" pitchFamily="2" charset="0"/>
              </a:rPr>
              <a:t> RAN,</a:t>
            </a:r>
            <a:r>
              <a:rPr lang="en-US" sz="1400" dirty="0">
                <a:solidFill>
                  <a:srgbClr val="181818"/>
                </a:solidFill>
                <a:latin typeface="Ericsson Hilda" panose="00000500000000000000" pitchFamily="2" charset="0"/>
              </a:rPr>
              <a:t> Khoa Dang, Hicham Khalifé, Mathias Sintorn, Dag Lindbo, Ericsson  Stefano Secci, IEEE ICC 2024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87D3-2F10-6783-6713-F61A929D04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907" y="1210699"/>
            <a:ext cx="2208936" cy="2830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6FFF02F7-173F-836C-B11F-CDB8C642E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855" y="2849888"/>
            <a:ext cx="5194935" cy="222238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0995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FF69E04-8523-4965-90ED-73D4F9BAE2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3839287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0020037344111"/>
</p:tagLst>
</file>

<file path=ppt/theme/theme1.xml><?xml version="1.0" encoding="utf-8"?>
<a:theme xmlns:a="http://schemas.openxmlformats.org/drawingml/2006/main" name="PresentationTemplate2025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1174E6"/>
      </a:accent1>
      <a:accent2>
        <a:srgbClr val="23969A"/>
      </a:accent2>
      <a:accent3>
        <a:srgbClr val="976CF4"/>
      </a:accent3>
      <a:accent4>
        <a:srgbClr val="FAD22D"/>
      </a:accent4>
      <a:accent5>
        <a:srgbClr val="E66E19"/>
      </a:accent5>
      <a:accent6>
        <a:srgbClr val="E65D6A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blue ">
      <a:srgbClr val="000082"/>
    </a:custClr>
    <a:custClr name="Blue">
      <a:srgbClr val="1174E6"/>
    </a:custClr>
    <a:custClr name="Light blue">
      <a:srgbClr val="D6E2F5"/>
    </a:custClr>
    <a:custClr name="Dark purple">
      <a:srgbClr val="2D2049"/>
    </a:custClr>
    <a:custClr name="Purple">
      <a:srgbClr val="976CF4"/>
    </a:custClr>
    <a:custClr name="Light purple">
      <a:srgbClr val="E0D3F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Dark teal">
      <a:srgbClr val="0B2D2E"/>
    </a:custClr>
    <a:custClr name="Teal">
      <a:srgbClr val="23969A"/>
    </a:custClr>
    <a:custClr name="Light teal">
      <a:srgbClr val="BDE0E1"/>
    </a:custClr>
    <a:custClr name="Dark coral">
      <a:srgbClr val="3C2121"/>
    </a:custClr>
    <a:custClr name="Coral">
      <a:srgbClr val="E65D6A"/>
    </a:custClr>
    <a:custClr name="Light coral">
      <a:srgbClr val="EFD4D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ed">
      <a:srgbClr val="C52A32"/>
    </a:custClr>
    <a:custClr name="Orange">
      <a:srgbClr val="E66E19"/>
    </a:custClr>
    <a:custClr name="Yellow">
      <a:srgbClr val="FAD22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lack">
      <a:srgbClr val="000000"/>
    </a:custClr>
    <a:custClr name="Grey 1">
      <a:srgbClr val="242424"/>
    </a:custClr>
    <a:custClr name="Grey 2">
      <a:srgbClr val="767676"/>
    </a:custClr>
    <a:custClr name="Grey 3">
      <a:srgbClr val="A0A0A0"/>
    </a:custClr>
    <a:custClr name="Grey 4">
      <a:srgbClr val="E0E0E0"/>
    </a:custClr>
    <a:custClr name="Grey 5">
      <a:srgbClr val="F2F2F2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E85B63E-4A0D-4F96-8BE1-A09FB9332845}">
  <we:reference id="8c079bc0-695b-4e36-9ef8-6ac1bd7eea20" version="1.0.0.6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.xml><?xml version="1.0" encoding="utf-8"?>
<TemplafySlideFormConfiguration><![CDATA[{"formFields":[],"formDataEntries":[]}]]></TemplafySlide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hideIfNoUserInteractionRequired":false,"distinct":true,"required":false,"autoSelectFirstOption":false,"helpTexts":{"prefix":"","postfix":"(If no external confidentiality class then please choose the blank value)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"},"spacing":{},"dataSource":"PowerPoint Document Type","type":"comboBox","name":"DocTypePresentation","label":"Document Type","fullyQualifiedName":"DocTypePresentation"},{"required":false,"placeholder":"","lines":0,"helpTexts":{"prefix":"","postfix":"(Commonly assigned by EriDoc)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(The language code will be appended to the Document No.)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dataSource":"PPT FooterVisibility","displayColumn":"showDocNo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No","label":"Show document number in footer?","fullyQualifiedName":"Doc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(Overwritten with EriDoc values at check-in)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6UU0peRjI74hfwRuzUI04w=="},{"name":"ConfidentialityClass","value":"cT/FOwTWaPknrhRlNMh4SQ=="},{"name":"ExternalConfidentialityLabel","value":"5wlu7ZdPxHQj1W0w+yTNSg=="},{"name":"LanguageCode","value":"5wlu7ZdPxHQj1W0w+yTNSg=="},{"name":"Date","value":"xW29WuzWUxhF1pwMiLZRHw=="},{"name":"TemplateType","value":"5wlu7ZdPxHQj1W0w+yTNSg=="},{"name":"DocTitle","value":"5wlu7ZdPxHQj1W0w+yTNSg=="},{"name":"TotalPageNo","value":"5wlu7ZdPxHQj1W0w+yTNSg=="},{"name":"DocNo","value":"5wlu7ZdPxHQj1W0w+yTNSg=="},{"name":"Prepared","value":"zoiCXeUgT2It7bU0XOp5sJwaoDAwLNagJ31eyT6hkAg="}]}]]></TemplafyFormConfiguration>
</file>

<file path=customXml/item4.xml><?xml version="1.0" encoding="utf-8"?>
<TemplafySlideTemplateConfiguration><![CDATA[{"documentContentValidatorConfiguration":{"enableDocumentContentValidator":false,"documentContentValidatorVersion":0},"elementsMetadata":[],"slideId":"638780731662526815","enableDocumentContentUpdater":true,"version":"1.9"}]]></TemplafySlideTemplateConfiguration>
</file>

<file path=customXml/item5.xml><?xml version="1.0" encoding="utf-8"?>
<TemplafyTemplateConfiguration><![CDATA[{"elementsMetadata":[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,{"propertyName":"DocNoVisible","propertyValue":"{{Form.DocNo.ShowDocNo}}","disableUpdates":false,"type":"customDocumentProperty"}],"templateName":"","templateDescription":"","enableDocumentContentUpdater":true,"version":"1.9"}]]></TemplafyTemplate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8780731662370544","enableDocumentContentUpdater":true,"version":"1.9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A2258578-4028-422E-A2BB-56A6BD230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1255f-bb7b-4dc9-b051-584cc104eb44"/>
    <ds:schemaRef ds:uri="a6550eff-0fc9-443f-8e77-72cbcf77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.xml><?xml version="1.0" encoding="utf-8"?>
<ds:datastoreItem xmlns:ds="http://schemas.openxmlformats.org/officeDocument/2006/customXml" ds:itemID="{B9AEDDE3-EA02-4A8F-B8F8-0606A0AA45FC}">
  <ds:schemaRefs/>
</ds:datastoreItem>
</file>

<file path=customXml/itemProps2.xml><?xml version="1.0" encoding="utf-8"?>
<ds:datastoreItem xmlns:ds="http://schemas.openxmlformats.org/officeDocument/2006/customXml" ds:itemID="{58CC0B31-82B9-497A-9A2E-F3F72D0BBDAD}">
  <ds:schemaRefs/>
</ds:datastoreItem>
</file>

<file path=customXml/itemProps3.xml><?xml version="1.0" encoding="utf-8"?>
<ds:datastoreItem xmlns:ds="http://schemas.openxmlformats.org/officeDocument/2006/customXml" ds:itemID="{D92C3DF5-A179-4E2D-BD20-07044B39171F}">
  <ds:schemaRefs/>
</ds:datastoreItem>
</file>

<file path=customXml/itemProps4.xml><?xml version="1.0" encoding="utf-8"?>
<ds:datastoreItem xmlns:ds="http://schemas.openxmlformats.org/officeDocument/2006/customXml" ds:itemID="{1CE36EA9-2186-4EB1-871A-8AE59C2A13BB}">
  <ds:schemaRefs/>
</ds:datastoreItem>
</file>

<file path=customXml/itemProps5.xml><?xml version="1.0" encoding="utf-8"?>
<ds:datastoreItem xmlns:ds="http://schemas.openxmlformats.org/officeDocument/2006/customXml" ds:itemID="{07958A4E-FAB1-42E4-B6B5-29B01F63F87B}">
  <ds:schemaRefs/>
</ds:datastoreItem>
</file>

<file path=customXml/itemProps6.xml><?xml version="1.0" encoding="utf-8"?>
<ds:datastoreItem xmlns:ds="http://schemas.openxmlformats.org/officeDocument/2006/customXml" ds:itemID="{683FEB75-8CFA-449C-A6B1-B1E4A86A58A1}">
  <ds:schemaRefs/>
</ds:datastoreItem>
</file>

<file path=customXml/itemProps7.xml><?xml version="1.0" encoding="utf-8"?>
<ds:datastoreItem xmlns:ds="http://schemas.openxmlformats.org/officeDocument/2006/customXml" ds:itemID="{822D38AD-8010-4CD3-BD6B-117CB8DF70A4}">
  <ds:schemaRefs/>
</ds:datastoreItem>
</file>

<file path=customXml/itemProps8.xml><?xml version="1.0" encoding="utf-8"?>
<ds:datastoreItem xmlns:ds="http://schemas.openxmlformats.org/officeDocument/2006/customXml" ds:itemID="{C09F197C-6A49-47D0-B877-F88807989676}">
  <ds:schemaRefs/>
</ds:datastoreItem>
</file>

<file path=customXml/itemProps9.xml><?xml version="1.0" encoding="utf-8"?>
<ds:datastoreItem xmlns:ds="http://schemas.openxmlformats.org/officeDocument/2006/customXml" ds:itemID="{56F2EE69-0CCA-4F48-BE22-EC4A886C57A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a6550eff-0fc9-443f-8e77-72cbcf778382"/>
    <ds:schemaRef ds:uri="http://schemas.microsoft.com/office/2006/metadata/properties"/>
    <ds:schemaRef ds:uri="http://purl.org/dc/terms/"/>
    <ds:schemaRef ds:uri="92e1255f-bb7b-4dc9-b051-584cc104eb44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2350</TotalTime>
  <Words>791</Words>
  <Application>Microsoft Office PowerPoint</Application>
  <PresentationFormat>Widescreen</PresentationFormat>
  <Paragraphs>117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Ericsson Technical Icons</vt:lpstr>
      <vt:lpstr>Ericsson Hilda Light</vt:lpstr>
      <vt:lpstr>Wingdings</vt:lpstr>
      <vt:lpstr>Ericsson Hilda</vt:lpstr>
      <vt:lpstr>Cambria Math</vt:lpstr>
      <vt:lpstr>Arial</vt:lpstr>
      <vt:lpstr>Ericsson Hilda ExtraLight</vt:lpstr>
      <vt:lpstr>Ericsson Hilda ExtraBold</vt:lpstr>
      <vt:lpstr>PresentationTemplate2025</vt:lpstr>
      <vt:lpstr>PowerPoint Presentation</vt:lpstr>
      <vt:lpstr>Introduction and Motivation</vt:lpstr>
      <vt:lpstr>Breaking the energy curve</vt:lpstr>
      <vt:lpstr>What and when to turn off 3GPP [1][2]</vt:lpstr>
      <vt:lpstr>More on carrier shutdown</vt:lpstr>
      <vt:lpstr>Our problem formulation</vt:lpstr>
      <vt:lpstr>Result with real deployment PPO is trained on 3 weeks and test on 2 weeks</vt:lpstr>
      <vt:lpstr>Concluding remarks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GreenDays25</dc:title>
  <dc:creator>EKHAHIC Hicham Khalife</dc:creator>
  <cp:keywords/>
  <dc:description> 
Rev </dc:description>
  <cp:lastModifiedBy>Hicham Khalife</cp:lastModifiedBy>
  <cp:revision>161</cp:revision>
  <dcterms:created xsi:type="dcterms:W3CDTF">2019-04-23T15:12:54Z</dcterms:created>
  <dcterms:modified xsi:type="dcterms:W3CDTF">2025-03-26T08:03:24Z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2025-03-13T07:32:23.1811663Z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637661677935531027</vt:lpwstr>
  </property>
  <property fmtid="{D5CDD505-2E9C-101B-9397-08002B2CF9AE}" pid="11" name="TemplafyUserProfileId">
    <vt:lpwstr>637949386327562559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/>
  </property>
  <property fmtid="{D5CDD505-2E9C-101B-9397-08002B2CF9AE}" pid="16" name="Prepared">
    <vt:lpwstr>EKHAHIC Hicham Khalife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2025-03-25</vt:lpwstr>
  </property>
  <property fmtid="{D5CDD505-2E9C-101B-9397-08002B2CF9AE}" pid="21" name="Reference">
    <vt:lpwstr/>
  </property>
  <property fmtid="{D5CDD505-2E9C-101B-9397-08002B2CF9AE}" pid="22" name="Title">
    <vt:lpwstr>GreenDays25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PageXY</vt:lpwstr>
  </property>
  <property fmtid="{D5CDD505-2E9C-101B-9397-08002B2CF9AE}" pid="32" name="Revision">
    <vt:lpwstr/>
  </property>
  <property fmtid="{D5CDD505-2E9C-101B-9397-08002B2CF9AE}" pid="33" name="DocType">
    <vt:lpwstr/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  <property fmtid="{D5CDD505-2E9C-101B-9397-08002B2CF9AE}" pid="38" name="DocNoVisible">
    <vt:lpwstr>true</vt:lpwstr>
  </property>
</Properties>
</file>